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25"/>
  </p:notesMasterIdLst>
  <p:sldIdLst>
    <p:sldId id="256" r:id="rId2"/>
    <p:sldId id="258" r:id="rId3"/>
    <p:sldId id="341" r:id="rId4"/>
    <p:sldId id="342" r:id="rId5"/>
    <p:sldId id="359" r:id="rId6"/>
    <p:sldId id="343" r:id="rId7"/>
    <p:sldId id="259" r:id="rId8"/>
    <p:sldId id="260" r:id="rId9"/>
    <p:sldId id="262" r:id="rId10"/>
    <p:sldId id="357" r:id="rId11"/>
    <p:sldId id="360" r:id="rId12"/>
    <p:sldId id="344" r:id="rId13"/>
    <p:sldId id="349" r:id="rId14"/>
    <p:sldId id="345" r:id="rId15"/>
    <p:sldId id="347" r:id="rId16"/>
    <p:sldId id="263" r:id="rId17"/>
    <p:sldId id="361" r:id="rId18"/>
    <p:sldId id="362" r:id="rId19"/>
    <p:sldId id="273" r:id="rId20"/>
    <p:sldId id="363" r:id="rId21"/>
    <p:sldId id="364" r:id="rId22"/>
    <p:sldId id="365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8" autoAdjust="0"/>
    <p:restoredTop sz="86412" autoAdjust="0"/>
  </p:normalViewPr>
  <p:slideViewPr>
    <p:cSldViewPr>
      <p:cViewPr varScale="1">
        <p:scale>
          <a:sx n="67" d="100"/>
          <a:sy n="67" d="100"/>
        </p:scale>
        <p:origin x="5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D572C-8222-4596-9159-A7119AF16E5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A7867-3418-4C4A-A2CA-28E429ED4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5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1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6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702A-998E-4512-A0E9-6389C31A8BB8}" type="datetime1">
              <a:rPr lang="en-US" smtClean="0"/>
              <a:t>11/28/2017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796E-050D-481E-9D6C-B3FA0B318FEA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16D1-CFA3-4B36-B0DD-502057CDFB05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fld id="{4A87B9A1-8467-4276-AC1B-85BA05789FA8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832648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B0B9-2FF0-4FC9-82C3-3604DCD1B837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B8C8-8853-4274-B14F-E4A819D6E2E6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E10-7A81-4AD1-A5E3-58E6E6FDA3FB}" type="datetime1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EC0C-840B-40C3-82DF-A0BEDE95C04A}" type="datetime1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DD29-EB24-44F9-8992-10AD7235C17F}" type="datetime1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2AAE-F87A-45EC-BEEF-264BB9B5DF7B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7BF0-E4D2-487B-B1BE-646A407ABEC1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73853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B9376-A49F-4649-9C28-3567E13BCFA8}" type="datetime1">
              <a:rPr lang="en-US" smtClean="0"/>
              <a:t>11/28/2017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67744" y="6356350"/>
            <a:ext cx="554461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5355A1-A99B-4AF7-9F77-B54BF9396FE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rmAutofit/>
          </a:bodyPr>
          <a:lstStyle/>
          <a:p>
            <a:pPr algn="ctr"/>
            <a:r>
              <a:rPr lang="sk-SK" sz="6600" dirty="0" smtClean="0"/>
              <a:t>Digitalizácia a spoločnosť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1928656"/>
          </a:xfrm>
        </p:spPr>
        <p:txBody>
          <a:bodyPr>
            <a:normAutofit/>
          </a:bodyPr>
          <a:lstStyle/>
          <a:p>
            <a:pPr algn="ctr"/>
            <a:endParaRPr lang="sk-SK" sz="4400" dirty="0" smtClean="0"/>
          </a:p>
          <a:p>
            <a:pPr algn="ctr"/>
            <a:r>
              <a:rPr lang="sk-SK" sz="5400" dirty="0" smtClean="0"/>
              <a:t>Témy pre sociálnu demokraciu</a:t>
            </a:r>
          </a:p>
          <a:p>
            <a:endParaRPr lang="sk-SK" sz="3200" dirty="0" smtClean="0"/>
          </a:p>
          <a:p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5420816"/>
            <a:ext cx="7854696" cy="1248544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Doc. RNDr. Milan Ftáčnik, CSc.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sk-SK" sz="3600" dirty="0" smtClean="0"/>
              <a:t>Slovenská informatická spoločnosť</a:t>
            </a:r>
            <a:endParaRPr kumimoji="0" lang="sk-SK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Toto hovoria futuristi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04764"/>
            <a:ext cx="9144000" cy="5292588"/>
          </a:xfrm>
        </p:spPr>
        <p:txBody>
          <a:bodyPr>
            <a:normAutofit/>
          </a:bodyPr>
          <a:lstStyle/>
          <a:p>
            <a:r>
              <a:rPr lang="sk-SK" sz="4400" dirty="0" err="1" smtClean="0">
                <a:latin typeface="Calibri" panose="020F0502020204030204" pitchFamily="34" charset="0"/>
              </a:rPr>
              <a:t>Gerd</a:t>
            </a:r>
            <a:r>
              <a:rPr lang="sk-SK" sz="4400" dirty="0" smtClean="0">
                <a:latin typeface="Calibri" panose="020F0502020204030204" pitchFamily="34" charset="0"/>
              </a:rPr>
              <a:t> </a:t>
            </a:r>
            <a:r>
              <a:rPr lang="sk-SK" sz="4400" dirty="0" err="1" smtClean="0">
                <a:latin typeface="Calibri" panose="020F0502020204030204" pitchFamily="34" charset="0"/>
              </a:rPr>
              <a:t>Leonhard</a:t>
            </a:r>
            <a:r>
              <a:rPr lang="sk-SK" sz="4400" dirty="0" smtClean="0">
                <a:latin typeface="Calibri" panose="020F0502020204030204" pitchFamily="34" charset="0"/>
              </a:rPr>
              <a:t>: </a:t>
            </a:r>
            <a:r>
              <a:rPr lang="sk-SK" sz="4400" dirty="0" err="1" smtClean="0">
                <a:latin typeface="Calibri" panose="020F0502020204030204" pitchFamily="34" charset="0"/>
              </a:rPr>
              <a:t>Technology</a:t>
            </a:r>
            <a:r>
              <a:rPr lang="sk-SK" sz="4400" dirty="0" smtClean="0">
                <a:latin typeface="Calibri" panose="020F0502020204030204" pitchFamily="34" charset="0"/>
              </a:rPr>
              <a:t> </a:t>
            </a:r>
            <a:r>
              <a:rPr lang="sk-SK" sz="4400" dirty="0" err="1" smtClean="0">
                <a:latin typeface="Calibri" panose="020F0502020204030204" pitchFamily="34" charset="0"/>
              </a:rPr>
              <a:t>vs</a:t>
            </a:r>
            <a:r>
              <a:rPr lang="sk-SK" sz="4400" dirty="0" smtClean="0">
                <a:latin typeface="Calibri" panose="020F0502020204030204" pitchFamily="34" charset="0"/>
              </a:rPr>
              <a:t>. Humanity, 2016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Ak chceme zachrániť budúcnosť ľudstva, musíme rozšíriť ľudskosť na „exponenciálnu“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Musíme vytvoriť digitálnu etiku, lebo technológia nemá etiku</a:t>
            </a:r>
            <a:endParaRPr lang="sk-SK" sz="3600" dirty="0" smtClean="0">
              <a:latin typeface="Calibri" panose="020F0502020204030204" pitchFamily="34" charset="0"/>
            </a:endParaRPr>
          </a:p>
          <a:p>
            <a:endParaRPr lang="sk-SK" sz="4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Dopady na svet práce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Calibri" panose="020F0502020204030204" pitchFamily="34" charset="0"/>
              </a:rPr>
              <a:t>Zlé slovo je rutina, tú najskôr nahradia roboty</a:t>
            </a:r>
          </a:p>
          <a:p>
            <a:r>
              <a:rPr lang="sk-SK" sz="4400" dirty="0">
                <a:latin typeface="Calibri" panose="020F0502020204030204" pitchFamily="34" charset="0"/>
              </a:rPr>
              <a:t>U</a:t>
            </a:r>
            <a:r>
              <a:rPr lang="sk-SK" sz="4400" dirty="0" smtClean="0">
                <a:latin typeface="Calibri" panose="020F0502020204030204" pitchFamily="34" charset="0"/>
              </a:rPr>
              <a:t>ž dnes 10% článkov vo </a:t>
            </a:r>
            <a:r>
              <a:rPr lang="sk-SK" sz="4400" dirty="0" err="1" smtClean="0">
                <a:latin typeface="Calibri" panose="020F0502020204030204" pitchFamily="34" charset="0"/>
              </a:rPr>
              <a:t>Forbes</a:t>
            </a:r>
            <a:r>
              <a:rPr lang="sk-SK" sz="4400" dirty="0" smtClean="0">
                <a:latin typeface="Calibri" panose="020F0502020204030204" pitchFamily="34" charset="0"/>
              </a:rPr>
              <a:t> píšu roboty, prekladajú, píšu rešerše, ale vstupujú do oblasti opatery apod. 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 Roboty prácu berú aj ju vytvárajú, nie je zhoda, čo viac</a:t>
            </a:r>
            <a:endParaRPr lang="sk-SK" sz="44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Dopady na svet práce II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43574"/>
          </a:xfrm>
        </p:spPr>
        <p:txBody>
          <a:bodyPr>
            <a:normAutofit/>
          </a:bodyPr>
          <a:lstStyle/>
          <a:p>
            <a:endParaRPr lang="sk-SK" sz="4400" dirty="0" smtClean="0">
              <a:latin typeface="Calibri" panose="020F0502020204030204" pitchFamily="34" charset="0"/>
            </a:endParaRPr>
          </a:p>
          <a:p>
            <a:endParaRPr lang="sk-SK" sz="44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12</a:t>
            </a:fld>
            <a:endParaRPr lang="en-US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7" y="1484784"/>
            <a:ext cx="9113423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9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Témy pre </a:t>
            </a:r>
            <a:r>
              <a:rPr lang="sk-SK" sz="5400" dirty="0" err="1" smtClean="0"/>
              <a:t>Soc</a:t>
            </a:r>
            <a:r>
              <a:rPr lang="sk-SK" sz="5400" dirty="0" smtClean="0"/>
              <a:t> </a:t>
            </a:r>
            <a:r>
              <a:rPr lang="sk-SK" sz="5400" dirty="0" err="1" smtClean="0"/>
              <a:t>Dem</a:t>
            </a:r>
            <a:r>
              <a:rPr lang="sk-SK" sz="5400" dirty="0" smtClean="0"/>
              <a:t> 1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015582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Calibri" panose="020F0502020204030204" pitchFamily="34" charset="0"/>
              </a:rPr>
              <a:t>Riešenia: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Sociálne dávky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Základný príjem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Rekvalifikácie (zmena vzdelávania)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Verejné práce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Kratší pracovný čas</a:t>
            </a: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  <a:p>
            <a:endParaRPr lang="sk-SK" sz="44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Digitalizácia a ekonomika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Calibri" panose="020F0502020204030204" pitchFamily="34" charset="0"/>
              </a:rPr>
              <a:t>Priemysel 4.0 – individualizácia výroby s využitím IKT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Single </a:t>
            </a:r>
            <a:r>
              <a:rPr lang="sk-SK" sz="4400" dirty="0" err="1" smtClean="0">
                <a:latin typeface="Calibri" panose="020F0502020204030204" pitchFamily="34" charset="0"/>
              </a:rPr>
              <a:t>Digital</a:t>
            </a:r>
            <a:r>
              <a:rPr lang="sk-SK" sz="4400" dirty="0" smtClean="0">
                <a:latin typeface="Calibri" panose="020F0502020204030204" pitchFamily="34" charset="0"/>
              </a:rPr>
              <a:t> </a:t>
            </a:r>
            <a:r>
              <a:rPr lang="sk-SK" sz="4400" dirty="0" err="1" smtClean="0">
                <a:latin typeface="Calibri" panose="020F0502020204030204" pitchFamily="34" charset="0"/>
              </a:rPr>
              <a:t>Market</a:t>
            </a:r>
            <a:r>
              <a:rPr lang="sk-SK" sz="4400" dirty="0" smtClean="0">
                <a:latin typeface="Calibri" panose="020F0502020204030204" pitchFamily="34" charset="0"/>
              </a:rPr>
              <a:t> – odstránenie bariér pri rozvoji online nakupovania, </a:t>
            </a:r>
            <a:r>
              <a:rPr lang="sk-SK" sz="4400" b="1" i="1" dirty="0" smtClean="0">
                <a:latin typeface="Calibri" panose="020F0502020204030204" pitchFamily="34" charset="0"/>
              </a:rPr>
              <a:t>regulácia a zdaňovanie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Regulácia zdieľanej ekonomiky – Uber, apod. </a:t>
            </a:r>
          </a:p>
          <a:p>
            <a:endParaRPr lang="sk-SK" sz="44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sk-SK" sz="5400" dirty="0" smtClean="0"/>
              <a:t>Námety na rozmýšľanie</a:t>
            </a:r>
            <a:endParaRPr lang="sk-SK" sz="5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15</a:t>
            </a:fld>
            <a:endParaRPr lang="en-US"/>
          </a:p>
        </p:txBody>
      </p:sp>
      <p:sp>
        <p:nvSpPr>
          <p:cNvPr id="10" name="BlokTextu 9"/>
          <p:cNvSpPr txBox="1"/>
          <p:nvPr/>
        </p:nvSpPr>
        <p:spPr>
          <a:xfrm>
            <a:off x="2592595" y="2924945"/>
            <a:ext cx="4060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latin typeface="+mj-lt"/>
              </a:rPr>
              <a:t>            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27848"/>
          </a:xfrm>
        </p:spPr>
        <p:txBody>
          <a:bodyPr>
            <a:normAutofit/>
          </a:bodyPr>
          <a:lstStyle/>
          <a:p>
            <a:r>
              <a:rPr lang="sk-SK" sz="4400" dirty="0">
                <a:latin typeface="Calibri" panose="020F0502020204030204" pitchFamily="34" charset="0"/>
              </a:rPr>
              <a:t>Paul </a:t>
            </a:r>
            <a:r>
              <a:rPr lang="sk-SK" sz="4400" dirty="0" err="1">
                <a:latin typeface="Calibri" panose="020F0502020204030204" pitchFamily="34" charset="0"/>
              </a:rPr>
              <a:t>Mason</a:t>
            </a:r>
            <a:r>
              <a:rPr lang="sk-SK" sz="4400" dirty="0">
                <a:latin typeface="Calibri" panose="020F0502020204030204" pitchFamily="34" charset="0"/>
              </a:rPr>
              <a:t>: </a:t>
            </a:r>
            <a:r>
              <a:rPr lang="sk-SK" sz="4400" dirty="0" err="1" smtClean="0">
                <a:latin typeface="Calibri" panose="020F0502020204030204" pitchFamily="34" charset="0"/>
              </a:rPr>
              <a:t>Postcapitalism</a:t>
            </a:r>
            <a:r>
              <a:rPr lang="sk-SK" sz="4400" dirty="0">
                <a:latin typeface="Calibri" panose="020F0502020204030204" pitchFamily="34" charset="0"/>
              </a:rPr>
              <a:t> </a:t>
            </a:r>
            <a:r>
              <a:rPr lang="sk-SK" sz="4400" dirty="0" smtClean="0">
                <a:latin typeface="Calibri" panose="020F0502020204030204" pitchFamily="34" charset="0"/>
              </a:rPr>
              <a:t>(zmena východísk: informácia sa </a:t>
            </a:r>
            <a:r>
              <a:rPr lang="sk-SK" sz="4400" dirty="0" err="1" smtClean="0">
                <a:latin typeface="Calibri" panose="020F0502020204030204" pitchFamily="34" charset="0"/>
              </a:rPr>
              <a:t>nespotrebu</a:t>
            </a:r>
            <a:r>
              <a:rPr lang="sk-SK" sz="4400" dirty="0" smtClean="0">
                <a:latin typeface="Calibri" panose="020F0502020204030204" pitchFamily="34" charset="0"/>
              </a:rPr>
              <a:t>-je, dá sa opakovane použiť, zmena teórie hodnoty)</a:t>
            </a:r>
            <a:endParaRPr lang="sk-SK" sz="4400" dirty="0">
              <a:latin typeface="Calibri" panose="020F0502020204030204" pitchFamily="34" charset="0"/>
            </a:endParaRPr>
          </a:p>
          <a:p>
            <a:r>
              <a:rPr lang="sk-SK" sz="4400" dirty="0" err="1">
                <a:latin typeface="Calibri" panose="020F0502020204030204" pitchFamily="34" charset="0"/>
              </a:rPr>
              <a:t>Jeremy</a:t>
            </a:r>
            <a:r>
              <a:rPr lang="sk-SK" sz="4400" dirty="0">
                <a:latin typeface="Calibri" panose="020F0502020204030204" pitchFamily="34" charset="0"/>
              </a:rPr>
              <a:t> </a:t>
            </a:r>
            <a:r>
              <a:rPr lang="sk-SK" sz="4400" dirty="0" err="1">
                <a:latin typeface="Calibri" panose="020F0502020204030204" pitchFamily="34" charset="0"/>
              </a:rPr>
              <a:t>Riffkin</a:t>
            </a:r>
            <a:r>
              <a:rPr lang="sk-SK" sz="4400" dirty="0">
                <a:latin typeface="Calibri" panose="020F0502020204030204" pitchFamily="34" charset="0"/>
              </a:rPr>
              <a:t>: </a:t>
            </a:r>
            <a:r>
              <a:rPr lang="sk-SK" sz="4400" dirty="0" err="1">
                <a:latin typeface="Calibri" panose="020F0502020204030204" pitchFamily="34" charset="0"/>
              </a:rPr>
              <a:t>Third</a:t>
            </a:r>
            <a:r>
              <a:rPr lang="sk-SK" sz="4400" dirty="0">
                <a:latin typeface="Calibri" panose="020F0502020204030204" pitchFamily="34" charset="0"/>
              </a:rPr>
              <a:t> Industrial </a:t>
            </a:r>
            <a:r>
              <a:rPr lang="sk-SK" sz="4400" dirty="0" err="1">
                <a:latin typeface="Calibri" panose="020F0502020204030204" pitchFamily="34" charset="0"/>
              </a:rPr>
              <a:t>Revolution</a:t>
            </a:r>
            <a:r>
              <a:rPr lang="sk-SK" sz="4400" dirty="0">
                <a:latin typeface="Calibri" panose="020F0502020204030204" pitchFamily="34" charset="0"/>
              </a:rPr>
              <a:t> </a:t>
            </a:r>
            <a:r>
              <a:rPr lang="sk-SK" sz="4400" dirty="0" smtClean="0">
                <a:latin typeface="Calibri" panose="020F0502020204030204" pitchFamily="34" charset="0"/>
              </a:rPr>
              <a:t>– decentralizovaná výroba energie plus </a:t>
            </a:r>
            <a:r>
              <a:rPr lang="sk-SK" sz="4400" dirty="0" err="1" smtClean="0">
                <a:latin typeface="Calibri" panose="020F0502020204030204" pitchFamily="34" charset="0"/>
              </a:rPr>
              <a:t>zero</a:t>
            </a:r>
            <a:r>
              <a:rPr lang="sk-SK" sz="4400" dirty="0" smtClean="0">
                <a:latin typeface="Calibri" panose="020F0502020204030204" pitchFamily="34" charset="0"/>
              </a:rPr>
              <a:t> </a:t>
            </a:r>
            <a:r>
              <a:rPr lang="sk-SK" sz="4400" dirty="0" err="1" smtClean="0">
                <a:latin typeface="Calibri" panose="020F0502020204030204" pitchFamily="34" charset="0"/>
              </a:rPr>
              <a:t>marginal</a:t>
            </a:r>
            <a:r>
              <a:rPr lang="sk-SK" sz="4400" dirty="0" smtClean="0">
                <a:latin typeface="Calibri" panose="020F0502020204030204" pitchFamily="34" charset="0"/>
              </a:rPr>
              <a:t> </a:t>
            </a:r>
            <a:r>
              <a:rPr lang="sk-SK" sz="4400" dirty="0" err="1" smtClean="0">
                <a:latin typeface="Calibri" panose="020F0502020204030204" pitchFamily="34" charset="0"/>
              </a:rPr>
              <a:t>cost</a:t>
            </a:r>
            <a:endParaRPr lang="sk-SK" sz="4400" dirty="0">
              <a:latin typeface="Calibri" panose="020F0502020204030204" pitchFamily="34" charset="0"/>
            </a:endParaRPr>
          </a:p>
          <a:p>
            <a:endParaRPr lang="sk-SK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Digitalizácia a spoločnosť</a:t>
            </a:r>
            <a:endParaRPr lang="sk-SK" sz="5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16</a:t>
            </a:fld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983832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Elektronické služby verejnej správy – cesta ako uľahčiť ľuďom život, nie rozkradnúť milióny z eurofondov (príklad Estónsko) + 1x a dosť</a:t>
            </a:r>
          </a:p>
          <a:p>
            <a:r>
              <a:rPr lang="sk-SK" sz="4400" dirty="0" smtClean="0">
                <a:latin typeface="+mj-lt"/>
              </a:rPr>
              <a:t>Regulácia narábania s dátami ako obrovskou hodnotou, vrátane ochrany súkromia</a:t>
            </a:r>
          </a:p>
          <a:p>
            <a:endParaRPr lang="sk-SK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74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Digitalizácia a spoločnosť II</a:t>
            </a:r>
            <a:endParaRPr lang="sk-SK" sz="5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17</a:t>
            </a:fld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983832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Zmena systému vzdelávania – iné požiadavky dnes ako v časoch MT</a:t>
            </a:r>
          </a:p>
          <a:p>
            <a:r>
              <a:rPr lang="sk-SK" sz="4400" dirty="0" smtClean="0">
                <a:latin typeface="+mj-lt"/>
              </a:rPr>
              <a:t>Treba flexibilitu a adaptabilitu a nové zručnosti, lebo budú žiť v inom svete</a:t>
            </a:r>
          </a:p>
          <a:p>
            <a:r>
              <a:rPr lang="sk-SK" sz="4400" dirty="0" smtClean="0">
                <a:latin typeface="+mj-lt"/>
              </a:rPr>
              <a:t>Národná koalícia pre digitálne zručnosti a pracovné miesta</a:t>
            </a:r>
          </a:p>
          <a:p>
            <a:endParaRPr lang="sk-SK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45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Digitalizácia a spoločnosť III</a:t>
            </a:r>
            <a:endParaRPr lang="sk-SK" sz="5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18</a:t>
            </a:fld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983832"/>
          </a:xfrm>
        </p:spPr>
        <p:txBody>
          <a:bodyPr>
            <a:normAutofit/>
          </a:bodyPr>
          <a:lstStyle/>
          <a:p>
            <a:r>
              <a:rPr lang="sk-SK" sz="4400" dirty="0">
                <a:latin typeface="+mj-lt"/>
              </a:rPr>
              <a:t>e</a:t>
            </a:r>
            <a:r>
              <a:rPr lang="sk-SK" sz="4400" dirty="0" smtClean="0">
                <a:latin typeface="+mj-lt"/>
              </a:rPr>
              <a:t>-demokracia</a:t>
            </a:r>
          </a:p>
          <a:p>
            <a:r>
              <a:rPr lang="sk-SK" sz="4400" dirty="0">
                <a:latin typeface="+mj-lt"/>
              </a:rPr>
              <a:t>e-prieskumy</a:t>
            </a:r>
          </a:p>
          <a:p>
            <a:r>
              <a:rPr lang="sk-SK" sz="4400" dirty="0" smtClean="0">
                <a:latin typeface="+mj-lt"/>
              </a:rPr>
              <a:t>e-voľby a e-referendum</a:t>
            </a:r>
          </a:p>
          <a:p>
            <a:r>
              <a:rPr lang="sk-SK" sz="4400" dirty="0" smtClean="0">
                <a:latin typeface="+mj-lt"/>
              </a:rPr>
              <a:t>SMART city a SMART </a:t>
            </a:r>
            <a:r>
              <a:rPr lang="sk-SK" sz="4400" dirty="0" err="1" smtClean="0">
                <a:latin typeface="+mj-lt"/>
              </a:rPr>
              <a:t>region</a:t>
            </a:r>
            <a:endParaRPr lang="sk-SK" sz="4400" dirty="0" smtClean="0">
              <a:latin typeface="+mj-lt"/>
            </a:endParaRPr>
          </a:p>
          <a:p>
            <a:r>
              <a:rPr lang="sk-SK" sz="4400" dirty="0" err="1" smtClean="0">
                <a:latin typeface="+mj-lt"/>
              </a:rPr>
              <a:t>Data</a:t>
            </a:r>
            <a:r>
              <a:rPr lang="sk-SK" sz="4400" dirty="0" smtClean="0">
                <a:latin typeface="+mj-lt"/>
              </a:rPr>
              <a:t> </a:t>
            </a:r>
            <a:r>
              <a:rPr lang="sk-SK" sz="4400" dirty="0" err="1" smtClean="0">
                <a:latin typeface="+mj-lt"/>
              </a:rPr>
              <a:t>driven</a:t>
            </a:r>
            <a:r>
              <a:rPr lang="sk-SK" sz="4400" dirty="0" smtClean="0">
                <a:latin typeface="+mj-lt"/>
              </a:rPr>
              <a:t> </a:t>
            </a:r>
            <a:r>
              <a:rPr lang="sk-SK" sz="4400" dirty="0" err="1" smtClean="0">
                <a:latin typeface="+mj-lt"/>
              </a:rPr>
              <a:t>decisions</a:t>
            </a:r>
            <a:endParaRPr lang="sk-SK" sz="4400" dirty="0" smtClean="0">
              <a:latin typeface="+mj-lt"/>
            </a:endParaRPr>
          </a:p>
          <a:p>
            <a:r>
              <a:rPr lang="sk-SK" sz="4400" dirty="0" smtClean="0">
                <a:latin typeface="+mj-lt"/>
              </a:rPr>
              <a:t>Hrozba digitálneho vylúčenia</a:t>
            </a:r>
          </a:p>
          <a:p>
            <a:endParaRPr lang="sk-SK" sz="4400" dirty="0" smtClean="0">
              <a:latin typeface="+mj-lt"/>
            </a:endParaRPr>
          </a:p>
          <a:p>
            <a:endParaRPr lang="sk-SK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92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Digitalizácia a politika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983832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Sociálne siete</a:t>
            </a:r>
          </a:p>
          <a:p>
            <a:r>
              <a:rPr lang="sk-SK" sz="4400" dirty="0" smtClean="0">
                <a:latin typeface="+mj-lt"/>
              </a:rPr>
              <a:t>Kampane cez web a FB</a:t>
            </a:r>
          </a:p>
          <a:p>
            <a:r>
              <a:rPr lang="sk-SK" sz="4400" dirty="0" err="1" smtClean="0">
                <a:latin typeface="+mj-lt"/>
              </a:rPr>
              <a:t>Virálne</a:t>
            </a:r>
            <a:r>
              <a:rPr lang="sk-SK" sz="4400" dirty="0" smtClean="0">
                <a:latin typeface="+mj-lt"/>
              </a:rPr>
              <a:t> videá + reklama na internete</a:t>
            </a:r>
          </a:p>
          <a:p>
            <a:r>
              <a:rPr lang="sk-SK" sz="4400" dirty="0" smtClean="0">
                <a:latin typeface="+mj-lt"/>
              </a:rPr>
              <a:t>Cieľové voličské skupiny – priame oslovenia</a:t>
            </a:r>
          </a:p>
          <a:p>
            <a:r>
              <a:rPr lang="sk-SK" sz="4400" dirty="0" smtClean="0">
                <a:latin typeface="+mj-lt"/>
              </a:rPr>
              <a:t>Schopnosť mobilizácie 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Z histórie informatiky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752528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Alan </a:t>
            </a:r>
            <a:r>
              <a:rPr lang="sk-SK" sz="4400" dirty="0" err="1" smtClean="0">
                <a:latin typeface="+mj-lt"/>
              </a:rPr>
              <a:t>Turing</a:t>
            </a:r>
            <a:r>
              <a:rPr lang="sk-SK" sz="4400" dirty="0" smtClean="0">
                <a:latin typeface="+mj-lt"/>
              </a:rPr>
              <a:t> a Kód </a:t>
            </a:r>
            <a:r>
              <a:rPr lang="sk-SK" sz="4400" dirty="0" err="1" smtClean="0">
                <a:latin typeface="+mj-lt"/>
              </a:rPr>
              <a:t>Enigmy</a:t>
            </a:r>
            <a:r>
              <a:rPr lang="sk-SK" sz="4400" dirty="0" smtClean="0">
                <a:latin typeface="+mj-lt"/>
              </a:rPr>
              <a:t> - 1943</a:t>
            </a:r>
          </a:p>
          <a:p>
            <a:r>
              <a:rPr lang="sk-SK" sz="4400" dirty="0" smtClean="0">
                <a:latin typeface="+mj-lt"/>
              </a:rPr>
              <a:t>Počítač 40 ton chladený let. motormi</a:t>
            </a:r>
          </a:p>
          <a:p>
            <a:r>
              <a:rPr lang="sk-SK" sz="4400" dirty="0" smtClean="0">
                <a:latin typeface="+mj-lt"/>
              </a:rPr>
              <a:t>Odpoveď britskej vlády na otázku koľko počítačov bude potrebovať VB?</a:t>
            </a:r>
          </a:p>
          <a:p>
            <a:r>
              <a:rPr lang="sk-SK" sz="4400" dirty="0" smtClean="0">
                <a:latin typeface="+mj-lt"/>
              </a:rPr>
              <a:t>1980 – osobný počítač</a:t>
            </a:r>
          </a:p>
          <a:p>
            <a:r>
              <a:rPr lang="sk-SK" sz="4400" dirty="0" smtClean="0">
                <a:latin typeface="+mj-lt"/>
              </a:rPr>
              <a:t>2017 – vo vrecku obrovský výkon</a:t>
            </a:r>
          </a:p>
          <a:p>
            <a:endParaRPr lang="sk-SK" sz="4400" dirty="0" smtClean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9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Témy pre </a:t>
            </a:r>
            <a:r>
              <a:rPr lang="sk-SK" sz="5400" dirty="0" err="1" smtClean="0"/>
              <a:t>Soc</a:t>
            </a:r>
            <a:r>
              <a:rPr lang="sk-SK" sz="5400" dirty="0" smtClean="0"/>
              <a:t> </a:t>
            </a:r>
            <a:r>
              <a:rPr lang="sk-SK" sz="5400" dirty="0" err="1" smtClean="0"/>
              <a:t>Dem</a:t>
            </a:r>
            <a:r>
              <a:rPr lang="sk-SK" sz="5400" dirty="0" smtClean="0"/>
              <a:t> 2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015582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Calibri" panose="020F0502020204030204" pitchFamily="34" charset="0"/>
              </a:rPr>
              <a:t>SD ako líder: 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rozvoja elektronických služieb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ochrany občana pred Veľkým Bratom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rozvoja digitálnych zručností</a:t>
            </a:r>
          </a:p>
          <a:p>
            <a:r>
              <a:rPr lang="sk-SK" sz="4400" dirty="0">
                <a:latin typeface="Calibri" panose="020F0502020204030204" pitchFamily="34" charset="0"/>
              </a:rPr>
              <a:t>r</a:t>
            </a:r>
            <a:r>
              <a:rPr lang="sk-SK" sz="4400" dirty="0" smtClean="0">
                <a:latin typeface="Calibri" panose="020F0502020204030204" pitchFamily="34" charset="0"/>
              </a:rPr>
              <a:t>ozvoja digitálnej ekonomiky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rozvoja e-demokracie</a:t>
            </a:r>
          </a:p>
          <a:p>
            <a:endParaRPr lang="sk-SK" sz="4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  <a:p>
            <a:endParaRPr lang="sk-SK" sz="44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9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Témy pre </a:t>
            </a:r>
            <a:r>
              <a:rPr lang="sk-SK" sz="5400" dirty="0" err="1" smtClean="0"/>
              <a:t>Soc</a:t>
            </a:r>
            <a:r>
              <a:rPr lang="sk-SK" sz="5400" dirty="0" smtClean="0"/>
              <a:t> </a:t>
            </a:r>
            <a:r>
              <a:rPr lang="sk-SK" sz="5400" dirty="0" err="1" smtClean="0"/>
              <a:t>Dem</a:t>
            </a:r>
            <a:r>
              <a:rPr lang="sk-SK" sz="5400" dirty="0" smtClean="0"/>
              <a:t> 3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015582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latin typeface="Calibri" panose="020F0502020204030204" pitchFamily="34" charset="0"/>
              </a:rPr>
              <a:t>SD ako podpora:</a:t>
            </a:r>
          </a:p>
          <a:p>
            <a:r>
              <a:rPr lang="sk-SK" sz="4400" dirty="0">
                <a:latin typeface="Calibri" panose="020F0502020204030204" pitchFamily="34" charset="0"/>
              </a:rPr>
              <a:t>p</a:t>
            </a:r>
            <a:r>
              <a:rPr lang="sk-SK" sz="4400" dirty="0" smtClean="0">
                <a:latin typeface="Calibri" panose="020F0502020204030204" pitchFamily="34" charset="0"/>
              </a:rPr>
              <a:t>re zmeny v systéme vzdelávania</a:t>
            </a:r>
          </a:p>
          <a:p>
            <a:r>
              <a:rPr lang="sk-SK" sz="4400" dirty="0">
                <a:latin typeface="Calibri" panose="020F0502020204030204" pitchFamily="34" charset="0"/>
              </a:rPr>
              <a:t>p</a:t>
            </a:r>
            <a:r>
              <a:rPr lang="sk-SK" sz="4400" dirty="0" smtClean="0">
                <a:latin typeface="Calibri" panose="020F0502020204030204" pitchFamily="34" charset="0"/>
              </a:rPr>
              <a:t>ri regulácii v prospech občana</a:t>
            </a:r>
          </a:p>
          <a:p>
            <a:r>
              <a:rPr lang="sk-SK" sz="4400" dirty="0">
                <a:latin typeface="Calibri" panose="020F0502020204030204" pitchFamily="34" charset="0"/>
              </a:rPr>
              <a:t>p</a:t>
            </a:r>
            <a:r>
              <a:rPr lang="sk-SK" sz="4400" dirty="0" smtClean="0">
                <a:latin typeface="Calibri" panose="020F0502020204030204" pitchFamily="34" charset="0"/>
              </a:rPr>
              <a:t>ri rozvoji SMART konceptov</a:t>
            </a:r>
          </a:p>
          <a:p>
            <a:r>
              <a:rPr lang="sk-SK" sz="4400" dirty="0">
                <a:latin typeface="Calibri" panose="020F0502020204030204" pitchFamily="34" charset="0"/>
              </a:rPr>
              <a:t>p</a:t>
            </a:r>
            <a:r>
              <a:rPr lang="sk-SK" sz="4400" dirty="0" smtClean="0">
                <a:latin typeface="Calibri" panose="020F0502020204030204" pitchFamily="34" charset="0"/>
              </a:rPr>
              <a:t>ri rozvoji </a:t>
            </a:r>
            <a:r>
              <a:rPr lang="sk-SK" sz="4400" dirty="0" err="1" smtClean="0">
                <a:latin typeface="Calibri" panose="020F0502020204030204" pitchFamily="34" charset="0"/>
              </a:rPr>
              <a:t>data</a:t>
            </a:r>
            <a:r>
              <a:rPr lang="sk-SK" sz="4400" dirty="0" smtClean="0">
                <a:latin typeface="Calibri" panose="020F0502020204030204" pitchFamily="34" charset="0"/>
              </a:rPr>
              <a:t> </a:t>
            </a:r>
            <a:r>
              <a:rPr lang="sk-SK" sz="4400" dirty="0" err="1" smtClean="0">
                <a:latin typeface="Calibri" panose="020F0502020204030204" pitchFamily="34" charset="0"/>
              </a:rPr>
              <a:t>driven</a:t>
            </a:r>
            <a:r>
              <a:rPr lang="sk-SK" sz="4400" dirty="0" smtClean="0">
                <a:latin typeface="Calibri" panose="020F0502020204030204" pitchFamily="34" charset="0"/>
              </a:rPr>
              <a:t> </a:t>
            </a:r>
            <a:r>
              <a:rPr lang="sk-SK" sz="4400" dirty="0" err="1" smtClean="0">
                <a:latin typeface="Calibri" panose="020F0502020204030204" pitchFamily="34" charset="0"/>
              </a:rPr>
              <a:t>decisions</a:t>
            </a:r>
            <a:endParaRPr lang="sk-SK" sz="4400" dirty="0" smtClean="0">
              <a:latin typeface="Calibri" panose="020F0502020204030204" pitchFamily="34" charset="0"/>
            </a:endParaRPr>
          </a:p>
          <a:p>
            <a:r>
              <a:rPr lang="sk-SK" sz="4400" dirty="0" smtClean="0">
                <a:latin typeface="Calibri" panose="020F0502020204030204" pitchFamily="34" charset="0"/>
              </a:rPr>
              <a:t>ochrany pred digitálnym vylúčením</a:t>
            </a: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  <a:p>
            <a:endParaRPr lang="sk-SK" sz="44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9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Témy pre </a:t>
            </a:r>
            <a:r>
              <a:rPr lang="sk-SK" sz="5400" dirty="0" err="1" smtClean="0"/>
              <a:t>Soc</a:t>
            </a:r>
            <a:r>
              <a:rPr lang="sk-SK" sz="5400" dirty="0" smtClean="0"/>
              <a:t> </a:t>
            </a:r>
            <a:r>
              <a:rPr lang="sk-SK" sz="5400" dirty="0" err="1" smtClean="0"/>
              <a:t>Dem</a:t>
            </a:r>
            <a:r>
              <a:rPr lang="sk-SK" sz="5400" dirty="0" smtClean="0"/>
              <a:t> 4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43574"/>
          </a:xfrm>
        </p:spPr>
        <p:txBody>
          <a:bodyPr>
            <a:normAutofit lnSpcReduction="10000"/>
          </a:bodyPr>
          <a:lstStyle/>
          <a:p>
            <a:r>
              <a:rPr lang="sk-SK" sz="4400" b="1" dirty="0" smtClean="0">
                <a:latin typeface="Calibri" panose="020F0502020204030204" pitchFamily="34" charset="0"/>
              </a:rPr>
              <a:t>SD ako garant:</a:t>
            </a:r>
          </a:p>
          <a:p>
            <a:r>
              <a:rPr lang="sk-SK" sz="4400" dirty="0">
                <a:latin typeface="Calibri" panose="020F0502020204030204" pitchFamily="34" charset="0"/>
              </a:rPr>
              <a:t>ľ</a:t>
            </a:r>
            <a:r>
              <a:rPr lang="sk-SK" sz="4400" dirty="0" smtClean="0">
                <a:latin typeface="Calibri" panose="020F0502020204030204" pitchFamily="34" charset="0"/>
              </a:rPr>
              <a:t>udského rozmeru politiky, vytvárania komunít, posilňovania ľudskosti</a:t>
            </a:r>
          </a:p>
          <a:p>
            <a:r>
              <a:rPr lang="sk-SK" sz="4400" dirty="0">
                <a:latin typeface="Calibri" panose="020F0502020204030204" pitchFamily="34" charset="0"/>
              </a:rPr>
              <a:t>d</a:t>
            </a:r>
            <a:r>
              <a:rPr lang="sk-SK" sz="4400" dirty="0" smtClean="0">
                <a:latin typeface="Calibri" panose="020F0502020204030204" pitchFamily="34" charset="0"/>
              </a:rPr>
              <a:t>igitálnej etiky (+regulácie) pre ľudí</a:t>
            </a:r>
          </a:p>
          <a:p>
            <a:r>
              <a:rPr lang="sk-SK" sz="4400" dirty="0" smtClean="0">
                <a:latin typeface="Calibri" panose="020F0502020204030204" pitchFamily="34" charset="0"/>
              </a:rPr>
              <a:t>inej paradigmy pre rozvoj </a:t>
            </a:r>
            <a:r>
              <a:rPr lang="sk-SK" sz="4400" smtClean="0">
                <a:latin typeface="Calibri" panose="020F0502020204030204" pitchFamily="34" charset="0"/>
              </a:rPr>
              <a:t>našich ekonomík </a:t>
            </a:r>
            <a:r>
              <a:rPr lang="sk-SK" sz="4400" dirty="0" smtClean="0">
                <a:latin typeface="Calibri" panose="020F0502020204030204" pitchFamily="34" charset="0"/>
              </a:rPr>
              <a:t>ako montážnej</a:t>
            </a:r>
          </a:p>
          <a:p>
            <a:r>
              <a:rPr lang="sk-SK" sz="4400" dirty="0">
                <a:latin typeface="Calibri" panose="020F0502020204030204" pitchFamily="34" charset="0"/>
              </a:rPr>
              <a:t>p</a:t>
            </a:r>
            <a:r>
              <a:rPr lang="sk-SK" sz="4400" dirty="0" smtClean="0">
                <a:latin typeface="Calibri" panose="020F0502020204030204" pitchFamily="34" charset="0"/>
              </a:rPr>
              <a:t>octivého zdanenia IT firiem</a:t>
            </a:r>
          </a:p>
          <a:p>
            <a:endParaRPr lang="sk-SK" sz="4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  <a:p>
            <a:endParaRPr lang="sk-SK" sz="4400" i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3312368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Ďakujem za pozornosť</a:t>
            </a:r>
            <a:endParaRPr lang="sk-SK" sz="5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23</a:t>
            </a:fld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623792"/>
          </a:xfrm>
        </p:spPr>
        <p:txBody>
          <a:bodyPr>
            <a:normAutofit/>
          </a:bodyPr>
          <a:lstStyle/>
          <a:p>
            <a:endParaRPr lang="sk-SK" sz="4400" dirty="0" smtClean="0">
              <a:latin typeface="Calibri" panose="020F0502020204030204" pitchFamily="34" charset="0"/>
            </a:endParaRPr>
          </a:p>
          <a:p>
            <a:endParaRPr lang="sk-SK" sz="4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Rýchly vývoj počítačov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68760"/>
                <a:ext cx="9144000" cy="5328592"/>
              </a:xfrm>
            </p:spPr>
            <p:txBody>
              <a:bodyPr>
                <a:normAutofit/>
              </a:bodyPr>
              <a:lstStyle/>
              <a:p>
                <a:r>
                  <a:rPr lang="sk-SK" sz="4400" dirty="0" smtClean="0">
                    <a:latin typeface="+mj-lt"/>
                  </a:rPr>
                  <a:t>Moorov zákon (trend) – počet tranzistorov na čipe sa zdvojnásobí každých 18-24 mesiacov (50 rokov)</a:t>
                </a:r>
              </a:p>
              <a:p>
                <a:r>
                  <a:rPr lang="sk-SK" sz="4400" dirty="0" smtClean="0">
                    <a:latin typeface="+mj-lt"/>
                  </a:rPr>
                  <a:t>Dnes za cenu 1 </a:t>
                </a:r>
                <a:r>
                  <a:rPr lang="sk-SK" sz="4400" dirty="0" err="1" smtClean="0">
                    <a:latin typeface="+mj-lt"/>
                  </a:rPr>
                  <a:t>Latte</a:t>
                </a:r>
                <a:r>
                  <a:rPr lang="sk-SK" sz="4400" dirty="0" smtClean="0">
                    <a:latin typeface="+mj-lt"/>
                  </a:rPr>
                  <a:t> dostanete výkon počítača z roku 1970 (stál mil. USD) </a:t>
                </a:r>
              </a:p>
              <a:p>
                <a:r>
                  <a:rPr lang="sk-SK" sz="4400" dirty="0" smtClean="0">
                    <a:latin typeface="+mj-lt"/>
                  </a:rPr>
                  <a:t>Úloha o odmene pre mudrca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k-SK" sz="44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sk-SK" sz="4400" dirty="0" smtClean="0">
                    <a:latin typeface="+mj-lt"/>
                  </a:rPr>
                  <a:t> to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4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endParaRPr lang="sk-SK" sz="44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68760"/>
                <a:ext cx="9144000" cy="5328592"/>
              </a:xfrm>
              <a:blipFill rotWithShape="0">
                <a:blip r:embed="rId2"/>
                <a:stretch>
                  <a:fillRect l="-2067" t="-2288" r="-2333" b="-45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Lineárne </a:t>
            </a:r>
            <a:r>
              <a:rPr lang="sk-SK" sz="5400" dirty="0" err="1" smtClean="0"/>
              <a:t>vs</a:t>
            </a:r>
            <a:r>
              <a:rPr lang="sk-SK" sz="5400" dirty="0" smtClean="0"/>
              <a:t>. exponenciálne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30 lineárnych krokov (každý krok má rovnakú dĺžku 1 m) = 30 m</a:t>
            </a:r>
          </a:p>
          <a:p>
            <a:r>
              <a:rPr lang="sk-SK" sz="4400" dirty="0" smtClean="0">
                <a:latin typeface="+mj-lt"/>
              </a:rPr>
              <a:t>30 exponenciálnych krokov (každý krok je dvojnásobne dlhší ako ten predošlý) = 27 krát okolo sveta (presne </a:t>
            </a:r>
            <a:r>
              <a:rPr lang="sk-SK" sz="4400" dirty="0">
                <a:latin typeface="+mj-lt"/>
              </a:rPr>
              <a:t>1.073.741.823 </a:t>
            </a:r>
            <a:r>
              <a:rPr lang="sk-SK" sz="4400" dirty="0" smtClean="0">
                <a:latin typeface="+mj-lt"/>
              </a:rPr>
              <a:t>metrov)</a:t>
            </a:r>
          </a:p>
          <a:p>
            <a:r>
              <a:rPr lang="sk-SK" sz="4400" dirty="0" smtClean="0">
                <a:latin typeface="+mj-lt"/>
              </a:rPr>
              <a:t>Ľudia vnímajú budúcnosť lineárne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Lineárne </a:t>
            </a:r>
            <a:r>
              <a:rPr lang="sk-SK" sz="5400" dirty="0" err="1" smtClean="0"/>
              <a:t>vs</a:t>
            </a:r>
            <a:r>
              <a:rPr lang="sk-SK" sz="5400" dirty="0" smtClean="0"/>
              <a:t>. exponenciálne II 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exponential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196753"/>
            <a:ext cx="6437743" cy="5670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0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5400" dirty="0" smtClean="0"/>
              <a:t>Digitálne zmeny sú exponenciálne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3"/>
            <a:ext cx="9144000" cy="5236691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Dojazd elektrických áut sa zvyšuje veľmi rýchlo – v NYC je viac nabíjacích staníc na elektrické autá ako púmp</a:t>
            </a:r>
          </a:p>
          <a:p>
            <a:r>
              <a:rPr lang="sk-SK" sz="4400" dirty="0" err="1" smtClean="0">
                <a:latin typeface="+mj-lt"/>
              </a:rPr>
              <a:t>Sekvencovanie</a:t>
            </a:r>
            <a:r>
              <a:rPr lang="sk-SK" sz="4400" dirty="0" smtClean="0">
                <a:latin typeface="+mj-lt"/>
              </a:rPr>
              <a:t> ľudského genómu - v roku 2008 stálo 10 mil. USD, dnes stojí len 800 USD, čochvíľa to môže byť len 50 USD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Zmeny za najbližších 20 rokov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12568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Ľudstvo sa za najbližších 20 rokov zmení viac ako za posledných 300 r.</a:t>
            </a:r>
          </a:p>
          <a:p>
            <a:r>
              <a:rPr lang="sk-SK" sz="4400" dirty="0" smtClean="0">
                <a:latin typeface="+mj-lt"/>
              </a:rPr>
              <a:t>Dva kľúčové faktory sú umelá </a:t>
            </a:r>
            <a:r>
              <a:rPr lang="sk-SK" sz="4400" dirty="0" err="1" smtClean="0">
                <a:latin typeface="+mj-lt"/>
              </a:rPr>
              <a:t>inteli-gencia</a:t>
            </a:r>
            <a:r>
              <a:rPr lang="sk-SK" sz="4400" dirty="0" smtClean="0">
                <a:latin typeface="+mj-lt"/>
              </a:rPr>
              <a:t> a editovanie ľudského genómu</a:t>
            </a:r>
          </a:p>
          <a:p>
            <a:r>
              <a:rPr lang="sk-SK" sz="4400" dirty="0" smtClean="0">
                <a:latin typeface="+mj-lt"/>
              </a:rPr>
              <a:t>Schopnosti umelej inteligencie sa vyvíjajú takisto exponenciálne, dokáže sa učiť rýchlejšie ako my</a:t>
            </a:r>
          </a:p>
          <a:p>
            <a:pPr marL="0" indent="0">
              <a:buNone/>
            </a:pPr>
            <a:endParaRPr lang="sk-SK" sz="4400" dirty="0" smtClean="0">
              <a:latin typeface="+mj-lt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Počítače, šach a hra Go</a:t>
            </a:r>
            <a:endParaRPr lang="sk-SK" sz="5400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8</a:t>
            </a:fld>
            <a:endParaRPr lang="en-US"/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sk-SK" sz="4400" dirty="0" smtClean="0">
                <a:latin typeface="+mj-lt"/>
              </a:rPr>
              <a:t>Ľudia už nehrajú s počítačmi, pretože majú obrovskú výpočtovú silu a prepočítajú viac ako ľudský šachista</a:t>
            </a:r>
          </a:p>
          <a:p>
            <a:r>
              <a:rPr lang="sk-SK" sz="4400" dirty="0" smtClean="0">
                <a:latin typeface="+mj-lt"/>
              </a:rPr>
              <a:t>Počítače hrajú lepšie hru Go ako najlepší človek, ale neboli na to programované, oni sa to naučili pozorovaním odohratých partií</a:t>
            </a:r>
            <a:endParaRPr lang="sk-SK" sz="4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42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79" y="608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Ešte raz lineárne </a:t>
            </a:r>
            <a:r>
              <a:rPr lang="sk-SK" sz="5400" dirty="0" err="1" smtClean="0"/>
              <a:t>vs</a:t>
            </a:r>
            <a:r>
              <a:rPr lang="sk-SK" sz="5400" dirty="0" smtClean="0"/>
              <a:t>. </a:t>
            </a:r>
            <a:r>
              <a:rPr lang="sk-SK" sz="5400" dirty="0" err="1" smtClean="0"/>
              <a:t>exponenc</a:t>
            </a:r>
            <a:r>
              <a:rPr lang="sk-SK" sz="5400" dirty="0" smtClean="0"/>
              <a:t>.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>
            <a:normAutofit/>
          </a:bodyPr>
          <a:lstStyle/>
          <a:p>
            <a:endParaRPr lang="sk-SK" sz="4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4400" dirty="0" smtClean="0">
              <a:latin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Akadémia sociálnej demokracie 25.11.2017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 descr="exponentia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91" y="1191233"/>
            <a:ext cx="7349801" cy="567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5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9B74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2499</TotalTime>
  <Words>807</Words>
  <Application>Microsoft Office PowerPoint</Application>
  <PresentationFormat>Prezentácia na obrazovke (4:3)</PresentationFormat>
  <Paragraphs>152</Paragraphs>
  <Slides>23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8" baseType="lpstr">
      <vt:lpstr>Calibri</vt:lpstr>
      <vt:lpstr>Cambria Math</vt:lpstr>
      <vt:lpstr>Constantia</vt:lpstr>
      <vt:lpstr>Wingdings 2</vt:lpstr>
      <vt:lpstr>Flow</vt:lpstr>
      <vt:lpstr>Digitalizácia a spoločnosť</vt:lpstr>
      <vt:lpstr>Z histórie informatiky</vt:lpstr>
      <vt:lpstr>Rýchly vývoj počítačov</vt:lpstr>
      <vt:lpstr>Lineárne vs. exponenciálne </vt:lpstr>
      <vt:lpstr>Lineárne vs. exponenciálne II </vt:lpstr>
      <vt:lpstr>Digitálne zmeny sú exponenciálne</vt:lpstr>
      <vt:lpstr>Zmeny za najbližších 20 rokov</vt:lpstr>
      <vt:lpstr>Počítače, šach a hra Go</vt:lpstr>
      <vt:lpstr>Ešte raz lineárne vs. exponenc.</vt:lpstr>
      <vt:lpstr>Toto hovoria futuristi</vt:lpstr>
      <vt:lpstr>Dopady na svet práce</vt:lpstr>
      <vt:lpstr>Dopady na svet práce II</vt:lpstr>
      <vt:lpstr>Témy pre Soc Dem 1</vt:lpstr>
      <vt:lpstr>Digitalizácia a ekonomika</vt:lpstr>
      <vt:lpstr>Námety na rozmýšľanie</vt:lpstr>
      <vt:lpstr>Digitalizácia a spoločnosť</vt:lpstr>
      <vt:lpstr>Digitalizácia a spoločnosť II</vt:lpstr>
      <vt:lpstr>Digitalizácia a spoločnosť III</vt:lpstr>
      <vt:lpstr>Digitalizácia a politika</vt:lpstr>
      <vt:lpstr>Témy pre Soc Dem 2</vt:lpstr>
      <vt:lpstr>Témy pre Soc Dem 3</vt:lpstr>
      <vt:lpstr>Témy pre Soc Dem 4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fadsgasga</dc:title>
  <dc:creator>julia</dc:creator>
  <cp:lastModifiedBy>Zuzana Strapata</cp:lastModifiedBy>
  <cp:revision>200</cp:revision>
  <dcterms:created xsi:type="dcterms:W3CDTF">2015-07-27T05:27:08Z</dcterms:created>
  <dcterms:modified xsi:type="dcterms:W3CDTF">2017-11-28T08:09:07Z</dcterms:modified>
</cp:coreProperties>
</file>