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60" r:id="rId4"/>
    <p:sldId id="262" r:id="rId5"/>
    <p:sldId id="261" r:id="rId6"/>
    <p:sldId id="266" r:id="rId7"/>
    <p:sldId id="269" r:id="rId8"/>
    <p:sldId id="265" r:id="rId9"/>
    <p:sldId id="267" r:id="rId10"/>
    <p:sldId id="263" r:id="rId11"/>
    <p:sldId id="268" r:id="rId12"/>
    <p:sldId id="270" r:id="rId13"/>
    <p:sldId id="271" r:id="rId14"/>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k-S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FCCB59C-5947-48AF-84CA-1A68ACEDE074}" type="datetimeFigureOut">
              <a:rPr lang="sk-SK"/>
              <a:pPr>
                <a:defRPr/>
              </a:pPr>
              <a:t>10.9.2014</a:t>
            </a:fld>
            <a:endParaRPr lang="sk-S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k-SK"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sk-SK"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k-S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6F777E2-2025-4D0F-BBC2-9E3E7C22D08C}" type="slidenum">
              <a:rPr lang="sk-SK"/>
              <a:pPr>
                <a:defRPr/>
              </a:pPr>
              <a:t>‹#›</a:t>
            </a:fld>
            <a:endParaRPr lang="sk-SK"/>
          </a:p>
        </p:txBody>
      </p:sp>
    </p:spTree>
    <p:extLst>
      <p:ext uri="{BB962C8B-B14F-4D97-AF65-F5344CB8AC3E}">
        <p14:creationId xmlns:p14="http://schemas.microsoft.com/office/powerpoint/2010/main" val="4101225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Date Placeholder 3"/>
          <p:cNvSpPr>
            <a:spLocks noGrp="1"/>
          </p:cNvSpPr>
          <p:nvPr>
            <p:ph type="dt" sz="half" idx="10"/>
          </p:nvPr>
        </p:nvSpPr>
        <p:spPr/>
        <p:txBody>
          <a:bodyPr/>
          <a:lstStyle>
            <a:lvl1pPr>
              <a:defRPr/>
            </a:lvl1pPr>
          </a:lstStyle>
          <a:p>
            <a:pPr>
              <a:defRPr/>
            </a:pPr>
            <a:fld id="{EBDB9181-F885-48CB-AC3F-8BA0C77AE552}" type="datetimeFigureOut">
              <a:rPr lang="sk-SK"/>
              <a:pPr>
                <a:defRPr/>
              </a:pPr>
              <a:t>10.9.2014</a:t>
            </a:fld>
            <a:endParaRPr lang="sk-SK"/>
          </a:p>
        </p:txBody>
      </p:sp>
      <p:sp>
        <p:nvSpPr>
          <p:cNvPr id="5" name="Footer Placeholder 4"/>
          <p:cNvSpPr>
            <a:spLocks noGrp="1"/>
          </p:cNvSpPr>
          <p:nvPr>
            <p:ph type="ftr" sz="quarter" idx="11"/>
          </p:nvPr>
        </p:nvSpPr>
        <p:spPr/>
        <p:txBody>
          <a:bodyPr/>
          <a:lstStyle>
            <a:lvl1pPr>
              <a:defRPr/>
            </a:lvl1pPr>
          </a:lstStyle>
          <a:p>
            <a:pPr>
              <a:defRPr/>
            </a:pPr>
            <a:endParaRPr lang="sk-SK"/>
          </a:p>
        </p:txBody>
      </p:sp>
      <p:sp>
        <p:nvSpPr>
          <p:cNvPr id="6" name="Slide Number Placeholder 5"/>
          <p:cNvSpPr>
            <a:spLocks noGrp="1"/>
          </p:cNvSpPr>
          <p:nvPr>
            <p:ph type="sldNum" sz="quarter" idx="12"/>
          </p:nvPr>
        </p:nvSpPr>
        <p:spPr/>
        <p:txBody>
          <a:bodyPr/>
          <a:lstStyle>
            <a:lvl1pPr>
              <a:defRPr/>
            </a:lvl1pPr>
          </a:lstStyle>
          <a:p>
            <a:pPr>
              <a:defRPr/>
            </a:pPr>
            <a:fld id="{92648F26-316D-4554-9518-582504A8DC0B}" type="slidenum">
              <a:rPr lang="sk-SK"/>
              <a:pPr>
                <a:defRPr/>
              </a:pPr>
              <a:t>‹#›</a:t>
            </a:fld>
            <a:endParaRPr lang="sk-SK"/>
          </a:p>
        </p:txBody>
      </p:sp>
    </p:spTree>
    <p:extLst>
      <p:ext uri="{BB962C8B-B14F-4D97-AF65-F5344CB8AC3E}">
        <p14:creationId xmlns:p14="http://schemas.microsoft.com/office/powerpoint/2010/main" val="68458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sk-SK"/>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Date Placeholder 3"/>
          <p:cNvSpPr>
            <a:spLocks noGrp="1"/>
          </p:cNvSpPr>
          <p:nvPr>
            <p:ph type="dt" sz="half" idx="10"/>
          </p:nvPr>
        </p:nvSpPr>
        <p:spPr/>
        <p:txBody>
          <a:bodyPr/>
          <a:lstStyle>
            <a:lvl1pPr>
              <a:defRPr/>
            </a:lvl1pPr>
          </a:lstStyle>
          <a:p>
            <a:pPr>
              <a:defRPr/>
            </a:pPr>
            <a:fld id="{0EB23FD7-3930-4882-9DB5-21268FFDD050}" type="datetimeFigureOut">
              <a:rPr lang="sk-SK"/>
              <a:pPr>
                <a:defRPr/>
              </a:pPr>
              <a:t>10.9.2014</a:t>
            </a:fld>
            <a:endParaRPr lang="sk-SK"/>
          </a:p>
        </p:txBody>
      </p:sp>
      <p:sp>
        <p:nvSpPr>
          <p:cNvPr id="5" name="Footer Placeholder 4"/>
          <p:cNvSpPr>
            <a:spLocks noGrp="1"/>
          </p:cNvSpPr>
          <p:nvPr>
            <p:ph type="ftr" sz="quarter" idx="11"/>
          </p:nvPr>
        </p:nvSpPr>
        <p:spPr/>
        <p:txBody>
          <a:bodyPr/>
          <a:lstStyle>
            <a:lvl1pPr>
              <a:defRPr/>
            </a:lvl1pPr>
          </a:lstStyle>
          <a:p>
            <a:pPr>
              <a:defRPr/>
            </a:pPr>
            <a:endParaRPr lang="sk-SK"/>
          </a:p>
        </p:txBody>
      </p:sp>
      <p:sp>
        <p:nvSpPr>
          <p:cNvPr id="6" name="Slide Number Placeholder 5"/>
          <p:cNvSpPr>
            <a:spLocks noGrp="1"/>
          </p:cNvSpPr>
          <p:nvPr>
            <p:ph type="sldNum" sz="quarter" idx="12"/>
          </p:nvPr>
        </p:nvSpPr>
        <p:spPr/>
        <p:txBody>
          <a:bodyPr/>
          <a:lstStyle>
            <a:lvl1pPr>
              <a:defRPr/>
            </a:lvl1pPr>
          </a:lstStyle>
          <a:p>
            <a:pPr>
              <a:defRPr/>
            </a:pPr>
            <a:fld id="{4EAE9975-76B0-4D3F-B6D8-CC5DB9DF198C}" type="slidenum">
              <a:rPr lang="sk-SK"/>
              <a:pPr>
                <a:defRPr/>
              </a:pPr>
              <a:t>‹#›</a:t>
            </a:fld>
            <a:endParaRPr lang="sk-SK"/>
          </a:p>
        </p:txBody>
      </p:sp>
    </p:spTree>
    <p:extLst>
      <p:ext uri="{BB962C8B-B14F-4D97-AF65-F5344CB8AC3E}">
        <p14:creationId xmlns:p14="http://schemas.microsoft.com/office/powerpoint/2010/main" val="243706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Date Placeholder 3"/>
          <p:cNvSpPr>
            <a:spLocks noGrp="1"/>
          </p:cNvSpPr>
          <p:nvPr>
            <p:ph type="dt" sz="half" idx="10"/>
          </p:nvPr>
        </p:nvSpPr>
        <p:spPr/>
        <p:txBody>
          <a:bodyPr/>
          <a:lstStyle>
            <a:lvl1pPr>
              <a:defRPr/>
            </a:lvl1pPr>
          </a:lstStyle>
          <a:p>
            <a:pPr>
              <a:defRPr/>
            </a:pPr>
            <a:fld id="{FEFF524C-DD51-492C-845D-00593F97E5FD}" type="datetimeFigureOut">
              <a:rPr lang="sk-SK"/>
              <a:pPr>
                <a:defRPr/>
              </a:pPr>
              <a:t>10.9.2014</a:t>
            </a:fld>
            <a:endParaRPr lang="sk-SK"/>
          </a:p>
        </p:txBody>
      </p:sp>
      <p:sp>
        <p:nvSpPr>
          <p:cNvPr id="5" name="Footer Placeholder 4"/>
          <p:cNvSpPr>
            <a:spLocks noGrp="1"/>
          </p:cNvSpPr>
          <p:nvPr>
            <p:ph type="ftr" sz="quarter" idx="11"/>
          </p:nvPr>
        </p:nvSpPr>
        <p:spPr/>
        <p:txBody>
          <a:bodyPr/>
          <a:lstStyle>
            <a:lvl1pPr>
              <a:defRPr/>
            </a:lvl1pPr>
          </a:lstStyle>
          <a:p>
            <a:pPr>
              <a:defRPr/>
            </a:pPr>
            <a:endParaRPr lang="sk-SK"/>
          </a:p>
        </p:txBody>
      </p:sp>
      <p:sp>
        <p:nvSpPr>
          <p:cNvPr id="6" name="Slide Number Placeholder 5"/>
          <p:cNvSpPr>
            <a:spLocks noGrp="1"/>
          </p:cNvSpPr>
          <p:nvPr>
            <p:ph type="sldNum" sz="quarter" idx="12"/>
          </p:nvPr>
        </p:nvSpPr>
        <p:spPr/>
        <p:txBody>
          <a:bodyPr/>
          <a:lstStyle>
            <a:lvl1pPr>
              <a:defRPr/>
            </a:lvl1pPr>
          </a:lstStyle>
          <a:p>
            <a:pPr>
              <a:defRPr/>
            </a:pPr>
            <a:fld id="{250BAE53-7F86-4948-875A-CE534058D8FD}" type="slidenum">
              <a:rPr lang="sk-SK"/>
              <a:pPr>
                <a:defRPr/>
              </a:pPr>
              <a:t>‹#›</a:t>
            </a:fld>
            <a:endParaRPr lang="sk-SK"/>
          </a:p>
        </p:txBody>
      </p:sp>
    </p:spTree>
    <p:extLst>
      <p:ext uri="{BB962C8B-B14F-4D97-AF65-F5344CB8AC3E}">
        <p14:creationId xmlns:p14="http://schemas.microsoft.com/office/powerpoint/2010/main" val="47999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sk-SK"/>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Date Placeholder 3"/>
          <p:cNvSpPr>
            <a:spLocks noGrp="1"/>
          </p:cNvSpPr>
          <p:nvPr>
            <p:ph type="dt" sz="half" idx="10"/>
          </p:nvPr>
        </p:nvSpPr>
        <p:spPr/>
        <p:txBody>
          <a:bodyPr/>
          <a:lstStyle>
            <a:lvl1pPr>
              <a:defRPr/>
            </a:lvl1pPr>
          </a:lstStyle>
          <a:p>
            <a:pPr>
              <a:defRPr/>
            </a:pPr>
            <a:fld id="{9969C2BF-EA6B-4B19-AAF9-5AAC078A9D44}" type="datetimeFigureOut">
              <a:rPr lang="sk-SK"/>
              <a:pPr>
                <a:defRPr/>
              </a:pPr>
              <a:t>10.9.2014</a:t>
            </a:fld>
            <a:endParaRPr lang="sk-SK"/>
          </a:p>
        </p:txBody>
      </p:sp>
      <p:sp>
        <p:nvSpPr>
          <p:cNvPr id="5" name="Footer Placeholder 4"/>
          <p:cNvSpPr>
            <a:spLocks noGrp="1"/>
          </p:cNvSpPr>
          <p:nvPr>
            <p:ph type="ftr" sz="quarter" idx="11"/>
          </p:nvPr>
        </p:nvSpPr>
        <p:spPr/>
        <p:txBody>
          <a:bodyPr/>
          <a:lstStyle>
            <a:lvl1pPr>
              <a:defRPr/>
            </a:lvl1pPr>
          </a:lstStyle>
          <a:p>
            <a:pPr>
              <a:defRPr/>
            </a:pPr>
            <a:endParaRPr lang="sk-SK"/>
          </a:p>
        </p:txBody>
      </p:sp>
      <p:sp>
        <p:nvSpPr>
          <p:cNvPr id="6" name="Slide Number Placeholder 5"/>
          <p:cNvSpPr>
            <a:spLocks noGrp="1"/>
          </p:cNvSpPr>
          <p:nvPr>
            <p:ph type="sldNum" sz="quarter" idx="12"/>
          </p:nvPr>
        </p:nvSpPr>
        <p:spPr/>
        <p:txBody>
          <a:bodyPr/>
          <a:lstStyle>
            <a:lvl1pPr>
              <a:defRPr/>
            </a:lvl1pPr>
          </a:lstStyle>
          <a:p>
            <a:pPr>
              <a:defRPr/>
            </a:pPr>
            <a:fld id="{30C63FD7-E4E1-42A8-84D2-B7F1749386A9}" type="slidenum">
              <a:rPr lang="sk-SK"/>
              <a:pPr>
                <a:defRPr/>
              </a:pPr>
              <a:t>‹#›</a:t>
            </a:fld>
            <a:endParaRPr lang="sk-SK"/>
          </a:p>
        </p:txBody>
      </p:sp>
    </p:spTree>
    <p:extLst>
      <p:ext uri="{BB962C8B-B14F-4D97-AF65-F5344CB8AC3E}">
        <p14:creationId xmlns:p14="http://schemas.microsoft.com/office/powerpoint/2010/main" val="266504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lvl1pPr>
              <a:defRPr/>
            </a:lvl1pPr>
          </a:lstStyle>
          <a:p>
            <a:pPr>
              <a:defRPr/>
            </a:pPr>
            <a:fld id="{6ED57E5A-A95B-484B-B114-407FE2EDD46B}" type="datetimeFigureOut">
              <a:rPr lang="sk-SK"/>
              <a:pPr>
                <a:defRPr/>
              </a:pPr>
              <a:t>10.9.2014</a:t>
            </a:fld>
            <a:endParaRPr lang="sk-SK"/>
          </a:p>
        </p:txBody>
      </p:sp>
      <p:sp>
        <p:nvSpPr>
          <p:cNvPr id="5" name="Footer Placeholder 4"/>
          <p:cNvSpPr>
            <a:spLocks noGrp="1"/>
          </p:cNvSpPr>
          <p:nvPr>
            <p:ph type="ftr" sz="quarter" idx="11"/>
          </p:nvPr>
        </p:nvSpPr>
        <p:spPr/>
        <p:txBody>
          <a:bodyPr/>
          <a:lstStyle>
            <a:lvl1pPr>
              <a:defRPr/>
            </a:lvl1pPr>
          </a:lstStyle>
          <a:p>
            <a:pPr>
              <a:defRPr/>
            </a:pPr>
            <a:endParaRPr lang="sk-SK"/>
          </a:p>
        </p:txBody>
      </p:sp>
      <p:sp>
        <p:nvSpPr>
          <p:cNvPr id="6" name="Slide Number Placeholder 5"/>
          <p:cNvSpPr>
            <a:spLocks noGrp="1"/>
          </p:cNvSpPr>
          <p:nvPr>
            <p:ph type="sldNum" sz="quarter" idx="12"/>
          </p:nvPr>
        </p:nvSpPr>
        <p:spPr/>
        <p:txBody>
          <a:bodyPr/>
          <a:lstStyle>
            <a:lvl1pPr>
              <a:defRPr/>
            </a:lvl1pPr>
          </a:lstStyle>
          <a:p>
            <a:pPr>
              <a:defRPr/>
            </a:pPr>
            <a:fld id="{E8EC966C-7C71-4B93-95F8-C9DA0BB170C2}" type="slidenum">
              <a:rPr lang="sk-SK"/>
              <a:pPr>
                <a:defRPr/>
              </a:pPr>
              <a:t>‹#›</a:t>
            </a:fld>
            <a:endParaRPr lang="sk-SK"/>
          </a:p>
        </p:txBody>
      </p:sp>
    </p:spTree>
    <p:extLst>
      <p:ext uri="{BB962C8B-B14F-4D97-AF65-F5344CB8AC3E}">
        <p14:creationId xmlns:p14="http://schemas.microsoft.com/office/powerpoint/2010/main" val="913397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sk-S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Date Placeholder 3"/>
          <p:cNvSpPr>
            <a:spLocks noGrp="1"/>
          </p:cNvSpPr>
          <p:nvPr>
            <p:ph type="dt" sz="half" idx="10"/>
          </p:nvPr>
        </p:nvSpPr>
        <p:spPr/>
        <p:txBody>
          <a:bodyPr/>
          <a:lstStyle>
            <a:lvl1pPr>
              <a:defRPr/>
            </a:lvl1pPr>
          </a:lstStyle>
          <a:p>
            <a:pPr>
              <a:defRPr/>
            </a:pPr>
            <a:fld id="{90272F0D-D291-48DF-8A56-67EA338F1132}" type="datetimeFigureOut">
              <a:rPr lang="sk-SK"/>
              <a:pPr>
                <a:defRPr/>
              </a:pPr>
              <a:t>10.9.2014</a:t>
            </a:fld>
            <a:endParaRPr lang="sk-SK"/>
          </a:p>
        </p:txBody>
      </p:sp>
      <p:sp>
        <p:nvSpPr>
          <p:cNvPr id="6" name="Footer Placeholder 4"/>
          <p:cNvSpPr>
            <a:spLocks noGrp="1"/>
          </p:cNvSpPr>
          <p:nvPr>
            <p:ph type="ftr" sz="quarter" idx="11"/>
          </p:nvPr>
        </p:nvSpPr>
        <p:spPr/>
        <p:txBody>
          <a:bodyPr/>
          <a:lstStyle>
            <a:lvl1pPr>
              <a:defRPr/>
            </a:lvl1pPr>
          </a:lstStyle>
          <a:p>
            <a:pPr>
              <a:defRPr/>
            </a:pPr>
            <a:endParaRPr lang="sk-SK"/>
          </a:p>
        </p:txBody>
      </p:sp>
      <p:sp>
        <p:nvSpPr>
          <p:cNvPr id="7" name="Slide Number Placeholder 5"/>
          <p:cNvSpPr>
            <a:spLocks noGrp="1"/>
          </p:cNvSpPr>
          <p:nvPr>
            <p:ph type="sldNum" sz="quarter" idx="12"/>
          </p:nvPr>
        </p:nvSpPr>
        <p:spPr/>
        <p:txBody>
          <a:bodyPr/>
          <a:lstStyle>
            <a:lvl1pPr>
              <a:defRPr/>
            </a:lvl1pPr>
          </a:lstStyle>
          <a:p>
            <a:pPr>
              <a:defRPr/>
            </a:pPr>
            <a:fld id="{3978DD8C-0B71-4539-9D8B-674F9B221A51}" type="slidenum">
              <a:rPr lang="sk-SK"/>
              <a:pPr>
                <a:defRPr/>
              </a:pPr>
              <a:t>‹#›</a:t>
            </a:fld>
            <a:endParaRPr lang="sk-SK"/>
          </a:p>
        </p:txBody>
      </p:sp>
    </p:spTree>
    <p:extLst>
      <p:ext uri="{BB962C8B-B14F-4D97-AF65-F5344CB8AC3E}">
        <p14:creationId xmlns:p14="http://schemas.microsoft.com/office/powerpoint/2010/main" val="373307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sk-S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Date Placeholder 3"/>
          <p:cNvSpPr>
            <a:spLocks noGrp="1"/>
          </p:cNvSpPr>
          <p:nvPr>
            <p:ph type="dt" sz="half" idx="10"/>
          </p:nvPr>
        </p:nvSpPr>
        <p:spPr/>
        <p:txBody>
          <a:bodyPr/>
          <a:lstStyle>
            <a:lvl1pPr>
              <a:defRPr/>
            </a:lvl1pPr>
          </a:lstStyle>
          <a:p>
            <a:pPr>
              <a:defRPr/>
            </a:pPr>
            <a:fld id="{1E4B2F36-F342-4256-B892-A4BE8B3FD229}" type="datetimeFigureOut">
              <a:rPr lang="sk-SK"/>
              <a:pPr>
                <a:defRPr/>
              </a:pPr>
              <a:t>10.9.2014</a:t>
            </a:fld>
            <a:endParaRPr lang="sk-SK"/>
          </a:p>
        </p:txBody>
      </p:sp>
      <p:sp>
        <p:nvSpPr>
          <p:cNvPr id="8" name="Footer Placeholder 4"/>
          <p:cNvSpPr>
            <a:spLocks noGrp="1"/>
          </p:cNvSpPr>
          <p:nvPr>
            <p:ph type="ftr" sz="quarter" idx="11"/>
          </p:nvPr>
        </p:nvSpPr>
        <p:spPr/>
        <p:txBody>
          <a:bodyPr/>
          <a:lstStyle>
            <a:lvl1pPr>
              <a:defRPr/>
            </a:lvl1pPr>
          </a:lstStyle>
          <a:p>
            <a:pPr>
              <a:defRPr/>
            </a:pPr>
            <a:endParaRPr lang="sk-SK"/>
          </a:p>
        </p:txBody>
      </p:sp>
      <p:sp>
        <p:nvSpPr>
          <p:cNvPr id="9" name="Slide Number Placeholder 5"/>
          <p:cNvSpPr>
            <a:spLocks noGrp="1"/>
          </p:cNvSpPr>
          <p:nvPr>
            <p:ph type="sldNum" sz="quarter" idx="12"/>
          </p:nvPr>
        </p:nvSpPr>
        <p:spPr/>
        <p:txBody>
          <a:bodyPr/>
          <a:lstStyle>
            <a:lvl1pPr>
              <a:defRPr/>
            </a:lvl1pPr>
          </a:lstStyle>
          <a:p>
            <a:pPr>
              <a:defRPr/>
            </a:pPr>
            <a:fld id="{CADBF9D7-4F55-4476-A408-0A4358224B8D}" type="slidenum">
              <a:rPr lang="sk-SK"/>
              <a:pPr>
                <a:defRPr/>
              </a:pPr>
              <a:t>‹#›</a:t>
            </a:fld>
            <a:endParaRPr lang="sk-SK"/>
          </a:p>
        </p:txBody>
      </p:sp>
    </p:spTree>
    <p:extLst>
      <p:ext uri="{BB962C8B-B14F-4D97-AF65-F5344CB8AC3E}">
        <p14:creationId xmlns:p14="http://schemas.microsoft.com/office/powerpoint/2010/main" val="24360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sk-SK"/>
          </a:p>
        </p:txBody>
      </p:sp>
      <p:sp>
        <p:nvSpPr>
          <p:cNvPr id="3" name="Date Placeholder 3"/>
          <p:cNvSpPr>
            <a:spLocks noGrp="1"/>
          </p:cNvSpPr>
          <p:nvPr>
            <p:ph type="dt" sz="half" idx="10"/>
          </p:nvPr>
        </p:nvSpPr>
        <p:spPr/>
        <p:txBody>
          <a:bodyPr/>
          <a:lstStyle>
            <a:lvl1pPr>
              <a:defRPr/>
            </a:lvl1pPr>
          </a:lstStyle>
          <a:p>
            <a:pPr>
              <a:defRPr/>
            </a:pPr>
            <a:fld id="{A6C9ADF5-1215-4342-82CD-E85897706C00}" type="datetimeFigureOut">
              <a:rPr lang="sk-SK"/>
              <a:pPr>
                <a:defRPr/>
              </a:pPr>
              <a:t>10.9.2014</a:t>
            </a:fld>
            <a:endParaRPr lang="sk-SK"/>
          </a:p>
        </p:txBody>
      </p:sp>
      <p:sp>
        <p:nvSpPr>
          <p:cNvPr id="4" name="Footer Placeholder 4"/>
          <p:cNvSpPr>
            <a:spLocks noGrp="1"/>
          </p:cNvSpPr>
          <p:nvPr>
            <p:ph type="ftr" sz="quarter" idx="11"/>
          </p:nvPr>
        </p:nvSpPr>
        <p:spPr/>
        <p:txBody>
          <a:bodyPr/>
          <a:lstStyle>
            <a:lvl1pPr>
              <a:defRPr/>
            </a:lvl1pPr>
          </a:lstStyle>
          <a:p>
            <a:pPr>
              <a:defRPr/>
            </a:pPr>
            <a:endParaRPr lang="sk-SK"/>
          </a:p>
        </p:txBody>
      </p:sp>
      <p:sp>
        <p:nvSpPr>
          <p:cNvPr id="5" name="Slide Number Placeholder 5"/>
          <p:cNvSpPr>
            <a:spLocks noGrp="1"/>
          </p:cNvSpPr>
          <p:nvPr>
            <p:ph type="sldNum" sz="quarter" idx="12"/>
          </p:nvPr>
        </p:nvSpPr>
        <p:spPr/>
        <p:txBody>
          <a:bodyPr/>
          <a:lstStyle>
            <a:lvl1pPr>
              <a:defRPr/>
            </a:lvl1pPr>
          </a:lstStyle>
          <a:p>
            <a:pPr>
              <a:defRPr/>
            </a:pPr>
            <a:fld id="{5C7DAD54-B29A-4396-B41E-2028B8D0E84A}" type="slidenum">
              <a:rPr lang="sk-SK"/>
              <a:pPr>
                <a:defRPr/>
              </a:pPr>
              <a:t>‹#›</a:t>
            </a:fld>
            <a:endParaRPr lang="sk-SK"/>
          </a:p>
        </p:txBody>
      </p:sp>
    </p:spTree>
    <p:extLst>
      <p:ext uri="{BB962C8B-B14F-4D97-AF65-F5344CB8AC3E}">
        <p14:creationId xmlns:p14="http://schemas.microsoft.com/office/powerpoint/2010/main" val="34425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75D41A-F2E5-457B-AE62-63CD3823AB14}" type="datetimeFigureOut">
              <a:rPr lang="sk-SK"/>
              <a:pPr>
                <a:defRPr/>
              </a:pPr>
              <a:t>10.9.2014</a:t>
            </a:fld>
            <a:endParaRPr lang="sk-SK"/>
          </a:p>
        </p:txBody>
      </p:sp>
      <p:sp>
        <p:nvSpPr>
          <p:cNvPr id="3" name="Footer Placeholder 4"/>
          <p:cNvSpPr>
            <a:spLocks noGrp="1"/>
          </p:cNvSpPr>
          <p:nvPr>
            <p:ph type="ftr" sz="quarter" idx="11"/>
          </p:nvPr>
        </p:nvSpPr>
        <p:spPr/>
        <p:txBody>
          <a:bodyPr/>
          <a:lstStyle>
            <a:lvl1pPr>
              <a:defRPr/>
            </a:lvl1pPr>
          </a:lstStyle>
          <a:p>
            <a:pPr>
              <a:defRPr/>
            </a:pPr>
            <a:endParaRPr lang="sk-SK"/>
          </a:p>
        </p:txBody>
      </p:sp>
      <p:sp>
        <p:nvSpPr>
          <p:cNvPr id="4" name="Slide Number Placeholder 5"/>
          <p:cNvSpPr>
            <a:spLocks noGrp="1"/>
          </p:cNvSpPr>
          <p:nvPr>
            <p:ph type="sldNum" sz="quarter" idx="12"/>
          </p:nvPr>
        </p:nvSpPr>
        <p:spPr/>
        <p:txBody>
          <a:bodyPr/>
          <a:lstStyle>
            <a:lvl1pPr>
              <a:defRPr/>
            </a:lvl1pPr>
          </a:lstStyle>
          <a:p>
            <a:pPr>
              <a:defRPr/>
            </a:pPr>
            <a:fld id="{3AAD33D5-1B54-44E8-9E81-5DE264BD7944}" type="slidenum">
              <a:rPr lang="sk-SK"/>
              <a:pPr>
                <a:defRPr/>
              </a:pPr>
              <a:t>‹#›</a:t>
            </a:fld>
            <a:endParaRPr lang="sk-SK"/>
          </a:p>
        </p:txBody>
      </p:sp>
    </p:spTree>
    <p:extLst>
      <p:ext uri="{BB962C8B-B14F-4D97-AF65-F5344CB8AC3E}">
        <p14:creationId xmlns:p14="http://schemas.microsoft.com/office/powerpoint/2010/main" val="174187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3"/>
          <p:cNvSpPr>
            <a:spLocks noGrp="1"/>
          </p:cNvSpPr>
          <p:nvPr>
            <p:ph type="dt" sz="half" idx="10"/>
          </p:nvPr>
        </p:nvSpPr>
        <p:spPr/>
        <p:txBody>
          <a:bodyPr/>
          <a:lstStyle>
            <a:lvl1pPr>
              <a:defRPr/>
            </a:lvl1pPr>
          </a:lstStyle>
          <a:p>
            <a:pPr>
              <a:defRPr/>
            </a:pPr>
            <a:fld id="{D25D2C25-0F57-4A3D-875B-26B315E45BB7}" type="datetimeFigureOut">
              <a:rPr lang="sk-SK"/>
              <a:pPr>
                <a:defRPr/>
              </a:pPr>
              <a:t>10.9.2014</a:t>
            </a:fld>
            <a:endParaRPr lang="sk-SK"/>
          </a:p>
        </p:txBody>
      </p:sp>
      <p:sp>
        <p:nvSpPr>
          <p:cNvPr id="6" name="Footer Placeholder 4"/>
          <p:cNvSpPr>
            <a:spLocks noGrp="1"/>
          </p:cNvSpPr>
          <p:nvPr>
            <p:ph type="ftr" sz="quarter" idx="11"/>
          </p:nvPr>
        </p:nvSpPr>
        <p:spPr/>
        <p:txBody>
          <a:bodyPr/>
          <a:lstStyle>
            <a:lvl1pPr>
              <a:defRPr/>
            </a:lvl1pPr>
          </a:lstStyle>
          <a:p>
            <a:pPr>
              <a:defRPr/>
            </a:pPr>
            <a:endParaRPr lang="sk-SK"/>
          </a:p>
        </p:txBody>
      </p:sp>
      <p:sp>
        <p:nvSpPr>
          <p:cNvPr id="7" name="Slide Number Placeholder 5"/>
          <p:cNvSpPr>
            <a:spLocks noGrp="1"/>
          </p:cNvSpPr>
          <p:nvPr>
            <p:ph type="sldNum" sz="quarter" idx="12"/>
          </p:nvPr>
        </p:nvSpPr>
        <p:spPr/>
        <p:txBody>
          <a:bodyPr/>
          <a:lstStyle>
            <a:lvl1pPr>
              <a:defRPr/>
            </a:lvl1pPr>
          </a:lstStyle>
          <a:p>
            <a:pPr>
              <a:defRPr/>
            </a:pPr>
            <a:fld id="{23D937D8-96C1-40CE-AC4B-0ACD25F4CE5D}" type="slidenum">
              <a:rPr lang="sk-SK"/>
              <a:pPr>
                <a:defRPr/>
              </a:pPr>
              <a:t>‹#›</a:t>
            </a:fld>
            <a:endParaRPr lang="sk-SK"/>
          </a:p>
        </p:txBody>
      </p:sp>
    </p:spTree>
    <p:extLst>
      <p:ext uri="{BB962C8B-B14F-4D97-AF65-F5344CB8AC3E}">
        <p14:creationId xmlns:p14="http://schemas.microsoft.com/office/powerpoint/2010/main" val="2341510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k-SK" noProof="0" smtClean="0"/>
              <a:t>Ak chcete pridať obrázok, kliknite na ikonu</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3"/>
          <p:cNvSpPr>
            <a:spLocks noGrp="1"/>
          </p:cNvSpPr>
          <p:nvPr>
            <p:ph type="dt" sz="half" idx="10"/>
          </p:nvPr>
        </p:nvSpPr>
        <p:spPr/>
        <p:txBody>
          <a:bodyPr/>
          <a:lstStyle>
            <a:lvl1pPr>
              <a:defRPr/>
            </a:lvl1pPr>
          </a:lstStyle>
          <a:p>
            <a:pPr>
              <a:defRPr/>
            </a:pPr>
            <a:fld id="{88608D16-1E65-435C-87F4-12F63CCC7D9A}" type="datetimeFigureOut">
              <a:rPr lang="sk-SK"/>
              <a:pPr>
                <a:defRPr/>
              </a:pPr>
              <a:t>10.9.2014</a:t>
            </a:fld>
            <a:endParaRPr lang="sk-SK"/>
          </a:p>
        </p:txBody>
      </p:sp>
      <p:sp>
        <p:nvSpPr>
          <p:cNvPr id="6" name="Footer Placeholder 4"/>
          <p:cNvSpPr>
            <a:spLocks noGrp="1"/>
          </p:cNvSpPr>
          <p:nvPr>
            <p:ph type="ftr" sz="quarter" idx="11"/>
          </p:nvPr>
        </p:nvSpPr>
        <p:spPr/>
        <p:txBody>
          <a:bodyPr/>
          <a:lstStyle>
            <a:lvl1pPr>
              <a:defRPr/>
            </a:lvl1pPr>
          </a:lstStyle>
          <a:p>
            <a:pPr>
              <a:defRPr/>
            </a:pPr>
            <a:endParaRPr lang="sk-SK"/>
          </a:p>
        </p:txBody>
      </p:sp>
      <p:sp>
        <p:nvSpPr>
          <p:cNvPr id="7" name="Slide Number Placeholder 5"/>
          <p:cNvSpPr>
            <a:spLocks noGrp="1"/>
          </p:cNvSpPr>
          <p:nvPr>
            <p:ph type="sldNum" sz="quarter" idx="12"/>
          </p:nvPr>
        </p:nvSpPr>
        <p:spPr/>
        <p:txBody>
          <a:bodyPr/>
          <a:lstStyle>
            <a:lvl1pPr>
              <a:defRPr/>
            </a:lvl1pPr>
          </a:lstStyle>
          <a:p>
            <a:pPr>
              <a:defRPr/>
            </a:pPr>
            <a:fld id="{ABD884C5-0F53-4393-85CC-057185A784D9}" type="slidenum">
              <a:rPr lang="sk-SK"/>
              <a:pPr>
                <a:defRPr/>
              </a:pPr>
              <a:t>‹#›</a:t>
            </a:fld>
            <a:endParaRPr lang="sk-SK"/>
          </a:p>
        </p:txBody>
      </p:sp>
    </p:spTree>
    <p:extLst>
      <p:ext uri="{BB962C8B-B14F-4D97-AF65-F5344CB8AC3E}">
        <p14:creationId xmlns:p14="http://schemas.microsoft.com/office/powerpoint/2010/main" val="581330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CE6F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k-SK" altLang="sk-SK" smtClean="0"/>
              <a:t>Upravte štýly predlohy textu</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smtClean="0"/>
              <a:t>Upravte štýl predlohy textu.</a:t>
            </a:r>
          </a:p>
          <a:p>
            <a:pPr lvl="1"/>
            <a:r>
              <a:rPr lang="sk-SK" altLang="sk-SK" smtClean="0"/>
              <a:t>Druhá úroveň</a:t>
            </a:r>
          </a:p>
          <a:p>
            <a:pPr lvl="2"/>
            <a:r>
              <a:rPr lang="sk-SK" altLang="sk-SK" smtClean="0"/>
              <a:t>Tretia úroveň</a:t>
            </a:r>
          </a:p>
          <a:p>
            <a:pPr lvl="3"/>
            <a:r>
              <a:rPr lang="sk-SK" altLang="sk-SK" smtClean="0"/>
              <a:t>Štvrtá úroveň</a:t>
            </a:r>
          </a:p>
          <a:p>
            <a:pPr lvl="4"/>
            <a:r>
              <a:rPr lang="sk-SK" altLang="sk-SK" smtClean="0"/>
              <a:t>Piata úroveň</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19C126A-F6C8-4308-80E5-948128A28592}" type="datetimeFigureOut">
              <a:rPr lang="sk-SK"/>
              <a:pPr>
                <a:defRPr/>
              </a:pPr>
              <a:t>10.9.2014</a:t>
            </a:fld>
            <a:endParaRPr lang="sk-S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k-S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D487C10-7C07-4579-8C96-966EE86FDC92}"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sk-SK" altLang="sk-SK" b="1" dirty="0" smtClean="0"/>
              <a:t>Úrazové poistenie a invalidita</a:t>
            </a:r>
          </a:p>
        </p:txBody>
      </p:sp>
      <p:sp>
        <p:nvSpPr>
          <p:cNvPr id="3" name="Subtitle 2"/>
          <p:cNvSpPr>
            <a:spLocks noGrp="1"/>
          </p:cNvSpPr>
          <p:nvPr>
            <p:ph type="subTitle" idx="1"/>
          </p:nvPr>
        </p:nvSpPr>
        <p:spPr>
          <a:xfrm>
            <a:off x="1371600" y="3886200"/>
            <a:ext cx="6400800" cy="1487488"/>
          </a:xfrm>
        </p:spPr>
        <p:txBody>
          <a:bodyPr rtlCol="0">
            <a:normAutofit/>
          </a:bodyPr>
          <a:lstStyle/>
          <a:p>
            <a:pPr eaLnBrk="1" fontAlgn="auto" hangingPunct="1">
              <a:spcAft>
                <a:spcPts val="0"/>
              </a:spcAft>
              <a:buFont typeface="Arial" pitchFamily="34" charset="0"/>
              <a:buNone/>
              <a:defRPr/>
            </a:pPr>
            <a:r>
              <a:rPr lang="sk-SK" dirty="0"/>
              <a:t>k</a:t>
            </a:r>
            <a:r>
              <a:rPr lang="sk-SK" dirty="0" smtClean="0"/>
              <a:t>onferencia </a:t>
            </a:r>
          </a:p>
          <a:p>
            <a:pPr eaLnBrk="1" fontAlgn="auto" hangingPunct="1">
              <a:spcAft>
                <a:spcPts val="0"/>
              </a:spcAft>
              <a:buFont typeface="Arial" pitchFamily="34" charset="0"/>
              <a:buNone/>
              <a:defRPr/>
            </a:pPr>
            <a:r>
              <a:rPr lang="sk-SK" dirty="0"/>
              <a:t>d</a:t>
            </a:r>
            <a:r>
              <a:rPr lang="sk-SK" dirty="0" smtClean="0"/>
              <a:t>ňa 10. 9.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1196752"/>
            <a:ext cx="8229600" cy="4929411"/>
          </a:xfrm>
        </p:spPr>
        <p:txBody>
          <a:bodyPr/>
          <a:lstStyle/>
          <a:p>
            <a:pPr marL="0" indent="0" algn="just">
              <a:buNone/>
            </a:pPr>
            <a:r>
              <a:rPr lang="sk-SK" sz="2800" dirty="0" smtClean="0"/>
              <a:t>- podporné </a:t>
            </a:r>
            <a:r>
              <a:rPr lang="sk-SK" sz="2800" dirty="0"/>
              <a:t>obdobie úrazovej renty limitované dovŕšením dôchodkového veku alebo priznaním predčasného starobného dôchodku. Podporné obdobie je tak v rozpore s požiadavkou zakotvenou v čl. 38 Dohovoru MOP č. 102 a rovnako aj Európskeho zákonníka sociálneho zabezpečenia</a:t>
            </a:r>
          </a:p>
          <a:p>
            <a:pPr marL="0" indent="0" algn="just">
              <a:buNone/>
            </a:pPr>
            <a:r>
              <a:rPr lang="sk-SK" sz="2800" dirty="0" smtClean="0"/>
              <a:t>-výmeru </a:t>
            </a:r>
            <a:r>
              <a:rPr lang="sk-SK" sz="2800" dirty="0" smtClean="0"/>
              <a:t>sumy úrazovej renty významne ovplyvňuje určená miera zavinenia poškodeného. Nakoľko je táto miera zavinenia objektivizovaná ? </a:t>
            </a:r>
            <a:endParaRPr lang="sk-SK" sz="2800" dirty="0" smtClean="0"/>
          </a:p>
          <a:p>
            <a:pPr marL="0" indent="0" algn="just">
              <a:buNone/>
            </a:pPr>
            <a:r>
              <a:rPr lang="sk-SK" sz="2800" dirty="0" smtClean="0"/>
              <a:t>- valorizačný mechanizmus a jeho prvky</a:t>
            </a:r>
            <a:endParaRPr lang="sk-SK" sz="2800" dirty="0" smtClean="0"/>
          </a:p>
          <a:p>
            <a:pPr marL="0" indent="0" algn="just">
              <a:buNone/>
            </a:pPr>
            <a:endParaRPr lang="sk-SK" sz="2800" dirty="0"/>
          </a:p>
        </p:txBody>
      </p:sp>
    </p:spTree>
    <p:extLst>
      <p:ext uri="{BB962C8B-B14F-4D97-AF65-F5344CB8AC3E}">
        <p14:creationId xmlns:p14="http://schemas.microsoft.com/office/powerpoint/2010/main" val="2738775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980728"/>
            <a:ext cx="8229600" cy="5145435"/>
          </a:xfrm>
        </p:spPr>
        <p:txBody>
          <a:bodyPr/>
          <a:lstStyle/>
          <a:p>
            <a:pPr algn="just">
              <a:buFontTx/>
              <a:buChar char="-"/>
            </a:pPr>
            <a:r>
              <a:rPr lang="sk-SK" sz="2800" dirty="0" smtClean="0"/>
              <a:t>viaceré zahraničné právne úpravy dávkových schém obsahujú niekoľké percentuálne pásma poklesu pracovnej schopnosti (Rakúsko; osobitne stanovené pásma vo Francúzsku; Nemecko; Maďarsko)</a:t>
            </a:r>
          </a:p>
          <a:p>
            <a:pPr algn="just">
              <a:buFontTx/>
              <a:buChar char="-"/>
            </a:pPr>
            <a:r>
              <a:rPr lang="sk-SK" sz="2800" dirty="0"/>
              <a:t>s</a:t>
            </a:r>
            <a:r>
              <a:rPr lang="sk-SK" sz="2800" dirty="0" smtClean="0"/>
              <a:t>úbehy s inými druhmi dávok vo väčšine štátov nie sú postihované, vrátane príjmu zo zárobkovej činnosti (</a:t>
            </a:r>
            <a:r>
              <a:rPr lang="sk-SK" sz="2800" i="1" u="sng" dirty="0" smtClean="0"/>
              <a:t>Španielsko</a:t>
            </a:r>
            <a:r>
              <a:rPr lang="sk-SK" sz="2800" i="1" dirty="0" smtClean="0"/>
              <a:t> hodnotí charakter zárobkovej činnosti</a:t>
            </a:r>
            <a:r>
              <a:rPr lang="sk-SK" sz="2800" dirty="0" smtClean="0"/>
              <a:t>). </a:t>
            </a:r>
            <a:r>
              <a:rPr lang="sk-SK" sz="2800" i="1" u="sng" dirty="0" smtClean="0"/>
              <a:t>Francúzsko</a:t>
            </a:r>
            <a:r>
              <a:rPr lang="sk-SK" sz="2800" i="1" dirty="0" smtClean="0"/>
              <a:t> limituje súbeh renty a invalidného dôchodku na úroveň 80% príjmu dosahovaného v čase vzniku PÚ. </a:t>
            </a:r>
            <a:r>
              <a:rPr lang="sk-SK" sz="2800" i="1" u="sng" dirty="0" smtClean="0"/>
              <a:t>Nemecko</a:t>
            </a:r>
            <a:r>
              <a:rPr lang="sk-SK" sz="2800" i="1" dirty="0" smtClean="0"/>
              <a:t> rieši súbeh s dôchodkom zastavením výplaty dôchodku, ak suma oboch dávok presiahne vymeriavací základ úrazovej renty. ČR bez obmedzení.</a:t>
            </a:r>
            <a:endParaRPr lang="sk-SK" sz="2800" i="1" dirty="0"/>
          </a:p>
        </p:txBody>
      </p:sp>
    </p:spTree>
    <p:extLst>
      <p:ext uri="{BB962C8B-B14F-4D97-AF65-F5344CB8AC3E}">
        <p14:creationId xmlns:p14="http://schemas.microsoft.com/office/powerpoint/2010/main" val="994200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980728"/>
            <a:ext cx="8229600" cy="5145435"/>
          </a:xfrm>
        </p:spPr>
        <p:txBody>
          <a:bodyPr/>
          <a:lstStyle/>
          <a:p>
            <a:pPr marL="0" indent="0" algn="just">
              <a:spcBef>
                <a:spcPts val="0"/>
              </a:spcBef>
              <a:buNone/>
            </a:pPr>
            <a:r>
              <a:rPr lang="sk-SK" sz="2800" i="1" u="sng" dirty="0" smtClean="0"/>
              <a:t>Dánsko</a:t>
            </a:r>
            <a:r>
              <a:rPr lang="sk-SK" sz="2800" i="1" dirty="0" smtClean="0"/>
              <a:t> aplikuje krátenie úrazovej renty pri súbehu s  národným dôchodkom.</a:t>
            </a:r>
          </a:p>
          <a:p>
            <a:pPr marL="0" indent="0" algn="just">
              <a:spcBef>
                <a:spcPts val="0"/>
              </a:spcBef>
              <a:buNone/>
            </a:pPr>
            <a:r>
              <a:rPr lang="sk-SK" sz="2800" i="1" u="sng" dirty="0" smtClean="0"/>
              <a:t>Fínsko</a:t>
            </a:r>
            <a:r>
              <a:rPr lang="sk-SK" sz="2800" i="1" dirty="0" smtClean="0"/>
              <a:t> aplikuje krátenie dávok pri ich súbehu s úrazovou rentou.</a:t>
            </a:r>
          </a:p>
          <a:p>
            <a:pPr marL="0" indent="0" algn="just">
              <a:spcBef>
                <a:spcPts val="0"/>
              </a:spcBef>
              <a:buNone/>
            </a:pPr>
            <a:r>
              <a:rPr lang="sk-SK" sz="2800" i="1" u="sng" dirty="0" smtClean="0"/>
              <a:t>Taliansko</a:t>
            </a:r>
            <a:r>
              <a:rPr lang="sk-SK" sz="2800" i="1" dirty="0" smtClean="0"/>
              <a:t> rieši súbeh s invalidným dôchodkom, ktorého suma je vyššia ako suma úrazovej renty v prospech tejto renty.</a:t>
            </a:r>
          </a:p>
          <a:p>
            <a:pPr marL="0" indent="0" algn="just">
              <a:spcBef>
                <a:spcPts val="0"/>
              </a:spcBef>
              <a:buNone/>
            </a:pPr>
            <a:r>
              <a:rPr lang="sk-SK" sz="2800" i="1" u="sng" dirty="0" smtClean="0"/>
              <a:t>Švédsko</a:t>
            </a:r>
            <a:r>
              <a:rPr lang="sk-SK" sz="2800" i="1" dirty="0" smtClean="0"/>
              <a:t> aplikuje krátenie s dávkami, ktoré svojím účelom kompenzujú stratu príjmu.</a:t>
            </a:r>
          </a:p>
          <a:p>
            <a:pPr algn="just">
              <a:spcBef>
                <a:spcPts val="0"/>
              </a:spcBef>
              <a:buFontTx/>
              <a:buChar char="-"/>
            </a:pPr>
            <a:r>
              <a:rPr lang="sk-SK" sz="2800" i="1" dirty="0" smtClean="0"/>
              <a:t>viaceré zahraničné právne úpravy zakotvujú klasifikáciu plnej a čiastočnej pracovnej neschopnosti</a:t>
            </a:r>
          </a:p>
          <a:p>
            <a:pPr marL="0" indent="0" algn="just">
              <a:buNone/>
            </a:pPr>
            <a:endParaRPr lang="sk-SK" sz="2800" i="1" dirty="0"/>
          </a:p>
        </p:txBody>
      </p:sp>
    </p:spTree>
    <p:extLst>
      <p:ext uri="{BB962C8B-B14F-4D97-AF65-F5344CB8AC3E}">
        <p14:creationId xmlns:p14="http://schemas.microsoft.com/office/powerpoint/2010/main" val="2474977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980728"/>
            <a:ext cx="8229600" cy="5145435"/>
          </a:xfrm>
        </p:spPr>
        <p:txBody>
          <a:bodyPr/>
          <a:lstStyle/>
          <a:p>
            <a:pPr marL="0" indent="0" algn="just">
              <a:spcBef>
                <a:spcPts val="0"/>
              </a:spcBef>
              <a:buNone/>
            </a:pPr>
            <a:r>
              <a:rPr lang="sk-SK" sz="2800" i="1" u="sng" dirty="0" smtClean="0"/>
              <a:t>Zaujímavosť</a:t>
            </a:r>
            <a:r>
              <a:rPr lang="sk-SK" sz="2800" i="1" dirty="0" smtClean="0"/>
              <a:t>: Fínska právna úprava na účely preukázania pracovnej neschopnosti vyžaduje okrem min. 10% poklesu pracovnej schopnosti aj min. 5% pokles ročného príjmu</a:t>
            </a:r>
          </a:p>
          <a:p>
            <a:pPr marL="0" indent="0" algn="just">
              <a:buNone/>
            </a:pPr>
            <a:endParaRPr lang="sk-SK" sz="2800" i="1" dirty="0"/>
          </a:p>
        </p:txBody>
      </p:sp>
    </p:spTree>
    <p:extLst>
      <p:ext uri="{BB962C8B-B14F-4D97-AF65-F5344CB8AC3E}">
        <p14:creationId xmlns:p14="http://schemas.microsoft.com/office/powerpoint/2010/main" val="3865907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18458"/>
          </a:xfrm>
        </p:spPr>
        <p:txBody>
          <a:bodyPr rtlCol="0">
            <a:normAutofit/>
          </a:bodyPr>
          <a:lstStyle/>
          <a:p>
            <a:pPr eaLnBrk="1" fontAlgn="auto" hangingPunct="1">
              <a:spcAft>
                <a:spcPts val="0"/>
              </a:spcAft>
              <a:defRPr/>
            </a:pPr>
            <a:r>
              <a:rPr lang="sk-SK" sz="4000" b="1" dirty="0" smtClean="0">
                <a:effectLst>
                  <a:outerShdw blurRad="38100" dist="38100" dir="2700000" algn="tl">
                    <a:srgbClr val="000000">
                      <a:alpha val="43137"/>
                    </a:srgbClr>
                  </a:outerShdw>
                </a:effectLst>
              </a:rPr>
              <a:t>Dávkové vzťahy pri odškodňovaní pracovných úrazov a chorôb z povolania</a:t>
            </a:r>
          </a:p>
        </p:txBody>
      </p:sp>
      <p:sp>
        <p:nvSpPr>
          <p:cNvPr id="3" name="Content Placeholder 2"/>
          <p:cNvSpPr>
            <a:spLocks noGrp="1"/>
          </p:cNvSpPr>
          <p:nvPr>
            <p:ph idx="1"/>
          </p:nvPr>
        </p:nvSpPr>
        <p:spPr>
          <a:xfrm>
            <a:off x="457200" y="4941168"/>
            <a:ext cx="8229600" cy="1184995"/>
          </a:xfrm>
        </p:spPr>
        <p:txBody>
          <a:bodyPr rtlCol="0">
            <a:normAutofit/>
          </a:bodyPr>
          <a:lstStyle/>
          <a:p>
            <a:pPr marL="0" indent="0" algn="ctr" eaLnBrk="1" fontAlgn="auto" hangingPunct="1">
              <a:spcAft>
                <a:spcPts val="0"/>
              </a:spcAft>
              <a:buFont typeface="Arial" pitchFamily="34" charset="0"/>
              <a:buNone/>
              <a:defRPr/>
            </a:pPr>
            <a:endParaRPr lang="sk-SK" sz="2400" b="1" spc="600" dirty="0" smtClean="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lstStyle/>
          <a:p>
            <a:r>
              <a:rPr lang="sk-SK" dirty="0" smtClean="0"/>
              <a:t>Základná charakteristika</a:t>
            </a:r>
            <a:endParaRPr lang="sk-SK" dirty="0"/>
          </a:p>
        </p:txBody>
      </p:sp>
      <p:sp>
        <p:nvSpPr>
          <p:cNvPr id="3" name="Zástupný symbol obsahu 2"/>
          <p:cNvSpPr>
            <a:spLocks noGrp="1"/>
          </p:cNvSpPr>
          <p:nvPr>
            <p:ph idx="1"/>
          </p:nvPr>
        </p:nvSpPr>
        <p:spPr>
          <a:xfrm>
            <a:off x="457200" y="1052736"/>
            <a:ext cx="8229600" cy="5073427"/>
          </a:xfrm>
        </p:spPr>
        <p:txBody>
          <a:bodyPr/>
          <a:lstStyle/>
          <a:p>
            <a:pPr marL="0" indent="0" algn="just">
              <a:buNone/>
            </a:pPr>
            <a:r>
              <a:rPr lang="sk-SK" sz="2800" dirty="0" smtClean="0"/>
              <a:t>Úrazové poistenie a dôchodkové poistenie (</a:t>
            </a:r>
            <a:r>
              <a:rPr lang="sk-SK" sz="2800" i="1" dirty="0" smtClean="0"/>
              <a:t>v rámci neho krytá sociálna udalosť invalidity</a:t>
            </a:r>
            <a:r>
              <a:rPr lang="sk-SK" sz="2800" dirty="0" smtClean="0"/>
              <a:t>) sú (vecne a inštitucionálne) začlenené do jedného celku – </a:t>
            </a:r>
            <a:r>
              <a:rPr lang="sk-SK" sz="2800" u="sng" dirty="0" smtClean="0"/>
              <a:t>systému sociálneho poistenia</a:t>
            </a:r>
            <a:r>
              <a:rPr lang="sk-SK" sz="2800" dirty="0" smtClean="0"/>
              <a:t>. </a:t>
            </a:r>
          </a:p>
          <a:p>
            <a:pPr marL="0" indent="0" algn="just">
              <a:buNone/>
            </a:pPr>
            <a:r>
              <a:rPr lang="sk-SK" sz="2800" dirty="0" smtClean="0"/>
              <a:t>Oba podsystémy sa čiastočne prekrývajú a </a:t>
            </a:r>
            <a:r>
              <a:rPr lang="sk-SK" sz="2800" dirty="0" err="1" smtClean="0"/>
              <a:t>ingereujú</a:t>
            </a:r>
            <a:r>
              <a:rPr lang="sk-SK" sz="2800" dirty="0" smtClean="0"/>
              <a:t> v prípade sociálnej udalosti – </a:t>
            </a:r>
            <a:r>
              <a:rPr lang="sk-SK" sz="2800" u="sng" dirty="0" smtClean="0"/>
              <a:t>dlhodobej pracovnej neschopnosti (invalidity) zapríčinenej</a:t>
            </a:r>
            <a:r>
              <a:rPr lang="sk-SK" sz="2800" dirty="0" smtClean="0"/>
              <a:t>. V prípade dočasnej pracovnej neschopnosti systém úrazového poistenia </a:t>
            </a:r>
            <a:r>
              <a:rPr lang="sk-SK" sz="2800" dirty="0" err="1" smtClean="0"/>
              <a:t>ingereuje</a:t>
            </a:r>
            <a:r>
              <a:rPr lang="sk-SK" sz="2800" dirty="0" smtClean="0"/>
              <a:t> so systémom nemocenského poistenia. V dôsledku tejto vecnej prepojenosti je systém úrazového poistenia voči dôchodkovému systému (</a:t>
            </a:r>
            <a:r>
              <a:rPr lang="sk-SK" sz="2400" i="1" dirty="0" smtClean="0"/>
              <a:t>rovnako nemocenskému poisteniu</a:t>
            </a:r>
            <a:r>
              <a:rPr lang="sk-SK" sz="2800" dirty="0" smtClean="0"/>
              <a:t>) </a:t>
            </a:r>
            <a:r>
              <a:rPr lang="sk-SK" sz="2800" u="sng" dirty="0" smtClean="0"/>
              <a:t>nadstavbovým systémom</a:t>
            </a:r>
            <a:r>
              <a:rPr lang="sk-SK" sz="2800" dirty="0" smtClean="0"/>
              <a:t>. </a:t>
            </a:r>
            <a:endParaRPr lang="sk-SK" sz="2800" dirty="0"/>
          </a:p>
        </p:txBody>
      </p:sp>
    </p:spTree>
    <p:extLst>
      <p:ext uri="{BB962C8B-B14F-4D97-AF65-F5344CB8AC3E}">
        <p14:creationId xmlns:p14="http://schemas.microsoft.com/office/powerpoint/2010/main" val="1145153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Základná charakteristika</a:t>
            </a:r>
            <a:endParaRPr lang="sk-SK" dirty="0"/>
          </a:p>
        </p:txBody>
      </p:sp>
      <p:sp>
        <p:nvSpPr>
          <p:cNvPr id="3" name="Zástupný symbol obsahu 2"/>
          <p:cNvSpPr>
            <a:spLocks noGrp="1"/>
          </p:cNvSpPr>
          <p:nvPr>
            <p:ph idx="1"/>
          </p:nvPr>
        </p:nvSpPr>
        <p:spPr>
          <a:xfrm>
            <a:off x="457200" y="1196752"/>
            <a:ext cx="8229600" cy="4929411"/>
          </a:xfrm>
        </p:spPr>
        <p:txBody>
          <a:bodyPr/>
          <a:lstStyle/>
          <a:p>
            <a:pPr marL="0" indent="0" algn="just">
              <a:buNone/>
            </a:pPr>
            <a:r>
              <a:rPr lang="sk-SK" sz="2800" dirty="0" smtClean="0"/>
              <a:t>Tieto strety úrazového poistenia s uvedenými systémami vyvolávajú okrem posilňovania sociálnej ochrany jednotlivca aj negatívne konflikty / situácie (napr. ?).    </a:t>
            </a:r>
            <a:endParaRPr lang="sk-SK" sz="2800" dirty="0"/>
          </a:p>
        </p:txBody>
      </p:sp>
    </p:spTree>
    <p:extLst>
      <p:ext uri="{BB962C8B-B14F-4D97-AF65-F5344CB8AC3E}">
        <p14:creationId xmlns:p14="http://schemas.microsoft.com/office/powerpoint/2010/main" val="614062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sk-SK" dirty="0" smtClean="0"/>
              <a:t/>
            </a:r>
            <a:br>
              <a:rPr lang="sk-SK" dirty="0" smtClean="0"/>
            </a:br>
            <a:r>
              <a:rPr lang="sk-SK" dirty="0" smtClean="0"/>
              <a:t>Úrazová renta –dávková schéma</a:t>
            </a:r>
            <a:br>
              <a:rPr lang="sk-SK" dirty="0" smtClean="0"/>
            </a:br>
            <a:endParaRPr lang="sk-SK" dirty="0"/>
          </a:p>
        </p:txBody>
      </p:sp>
      <p:sp>
        <p:nvSpPr>
          <p:cNvPr id="3" name="Zástupný symbol obsahu 2"/>
          <p:cNvSpPr>
            <a:spLocks noGrp="1"/>
          </p:cNvSpPr>
          <p:nvPr>
            <p:ph idx="1"/>
          </p:nvPr>
        </p:nvSpPr>
        <p:spPr>
          <a:xfrm>
            <a:off x="457200" y="1052736"/>
            <a:ext cx="8229600" cy="5073427"/>
          </a:xfrm>
        </p:spPr>
        <p:txBody>
          <a:bodyPr/>
          <a:lstStyle/>
          <a:p>
            <a:pPr algn="just">
              <a:spcBef>
                <a:spcPts val="0"/>
              </a:spcBef>
              <a:buFontTx/>
              <a:buChar char="-"/>
            </a:pPr>
            <a:r>
              <a:rPr lang="sk-SK" sz="2800" dirty="0" smtClean="0"/>
              <a:t>80 % denného vymeriavacieho základu („DVZ“)</a:t>
            </a:r>
          </a:p>
          <a:p>
            <a:pPr algn="just">
              <a:spcBef>
                <a:spcPts val="0"/>
              </a:spcBef>
              <a:buFontTx/>
              <a:buChar char="-"/>
            </a:pPr>
            <a:r>
              <a:rPr lang="sk-SK" sz="2800" dirty="0" smtClean="0"/>
              <a:t>určenie % poklesu pracovnej schopnosti vykonávať doterajšiu činnosť zamestnanca (min. 41%) </a:t>
            </a:r>
            <a:r>
              <a:rPr lang="sk-SK" sz="2800" dirty="0" err="1" smtClean="0"/>
              <a:t>versus</a:t>
            </a:r>
            <a:r>
              <a:rPr lang="sk-SK" sz="2800" dirty="0" smtClean="0"/>
              <a:t> vymedzenie invalidity ako % poklesu schopnosti vykonávať zárobkovú činnosť voči zdravému jednotlivcovi. Uvedené systémové vymedzenia na účely priznania úrazovej renty a invalidného dôchodku sú významné vzhľadom na „krátenie“ sumy úrazovej renty o sumu priznaného invalidného dôchodku (pričom dávkové schémy u oboch dávok sú odlišné)</a:t>
            </a:r>
          </a:p>
          <a:p>
            <a:pPr algn="just">
              <a:spcBef>
                <a:spcPts val="0"/>
              </a:spcBef>
              <a:buFontTx/>
              <a:buChar char="-"/>
            </a:pPr>
            <a:r>
              <a:rPr lang="sk-SK" sz="2800" dirty="0" smtClean="0"/>
              <a:t>koeficient 30,4167=prepočítaný počet dní na jeden kalendárny mesiac</a:t>
            </a:r>
          </a:p>
          <a:p>
            <a:pPr algn="just">
              <a:buFontTx/>
              <a:buChar char="-"/>
            </a:pPr>
            <a:endParaRPr lang="sk-SK" sz="2800" dirty="0" smtClean="0"/>
          </a:p>
          <a:p>
            <a:pPr marL="0" indent="0" algn="just">
              <a:buNone/>
            </a:pPr>
            <a:endParaRPr lang="sk-SK" sz="2800" dirty="0"/>
          </a:p>
          <a:p>
            <a:pPr marL="0" indent="0" algn="just">
              <a:buNone/>
            </a:pPr>
            <a:r>
              <a:rPr lang="sk-SK" sz="2800" dirty="0" smtClean="0"/>
              <a:t> </a:t>
            </a:r>
            <a:endParaRPr lang="sk-SK" sz="2800" dirty="0"/>
          </a:p>
        </p:txBody>
      </p:sp>
    </p:spTree>
    <p:extLst>
      <p:ext uri="{BB962C8B-B14F-4D97-AF65-F5344CB8AC3E}">
        <p14:creationId xmlns:p14="http://schemas.microsoft.com/office/powerpoint/2010/main" val="2675301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476672"/>
            <a:ext cx="8229600" cy="5976664"/>
          </a:xfrm>
        </p:spPr>
        <p:txBody>
          <a:bodyPr/>
          <a:lstStyle/>
          <a:p>
            <a:pPr algn="just">
              <a:spcBef>
                <a:spcPts val="0"/>
              </a:spcBef>
              <a:buFontTx/>
              <a:buChar char="-"/>
            </a:pPr>
            <a:r>
              <a:rPr lang="sk-SK" sz="2800" dirty="0" smtClean="0"/>
              <a:t>pokles pracovnej schopnosti (</a:t>
            </a:r>
            <a:r>
              <a:rPr lang="sk-SK" sz="2400" i="1" dirty="0" smtClean="0"/>
              <a:t>vyvolaný PÚ alebo </a:t>
            </a:r>
            <a:r>
              <a:rPr lang="sk-SK" sz="2400" i="1" dirty="0" err="1" smtClean="0"/>
              <a:t>ChzP</a:t>
            </a:r>
            <a:r>
              <a:rPr lang="sk-SK" sz="2800" dirty="0" smtClean="0"/>
              <a:t>) vykonávať doterajšiu činnosť zamestnanca, t. j. činnosť, ktorá je charakterizovaná dosiahnutou (</a:t>
            </a:r>
            <a:r>
              <a:rPr lang="sk-SK" sz="2800" u="sng" dirty="0" smtClean="0"/>
              <a:t>aktuálnou) odbornosťou využívanou poškodeným pri plnení pracovných úloh alebo v priamej súvislosti pri plnení pracovných úloh</a:t>
            </a:r>
            <a:r>
              <a:rPr lang="sk-SK" sz="2800" dirty="0" smtClean="0"/>
              <a:t> (</a:t>
            </a:r>
            <a:r>
              <a:rPr lang="sk-SK" sz="2800" i="1" dirty="0" smtClean="0"/>
              <a:t>dôsledná individualizácia pracovných schopností !</a:t>
            </a:r>
            <a:r>
              <a:rPr lang="sk-SK" sz="2800" dirty="0" smtClean="0"/>
              <a:t>)</a:t>
            </a:r>
          </a:p>
          <a:p>
            <a:pPr marL="0" indent="0" algn="just">
              <a:spcBef>
                <a:spcPts val="0"/>
              </a:spcBef>
              <a:buNone/>
            </a:pPr>
            <a:endParaRPr lang="sk-SK" sz="2800" dirty="0" smtClean="0"/>
          </a:p>
          <a:p>
            <a:pPr algn="just">
              <a:spcBef>
                <a:spcPts val="0"/>
              </a:spcBef>
              <a:buFontTx/>
              <a:buChar char="-"/>
            </a:pPr>
            <a:r>
              <a:rPr lang="sk-SK" sz="2800" dirty="0" smtClean="0"/>
              <a:t>pokles schopnosti vykonávať („akúkoľvek“)zárobkovú činnosť voči zdravému jednotlivcovi je určovaný </a:t>
            </a:r>
            <a:r>
              <a:rPr lang="sk-SK" sz="2800" u="sng" dirty="0" smtClean="0"/>
              <a:t>podľa najzávažnejšieho zdravotného postihnutia </a:t>
            </a:r>
            <a:r>
              <a:rPr lang="sk-SK" sz="2800" dirty="0" smtClean="0"/>
              <a:t>zapríčiňujúceho dlhodobo nepriaznivý zdravotný stav. </a:t>
            </a:r>
          </a:p>
          <a:p>
            <a:pPr marL="0" indent="0" algn="just">
              <a:buNone/>
            </a:pPr>
            <a:endParaRPr lang="sk-SK" sz="2800" dirty="0"/>
          </a:p>
          <a:p>
            <a:pPr marL="0" indent="0" algn="just">
              <a:buNone/>
            </a:pPr>
            <a:r>
              <a:rPr lang="sk-SK" sz="2800" dirty="0" smtClean="0"/>
              <a:t> </a:t>
            </a:r>
            <a:endParaRPr lang="sk-SK" sz="2800" dirty="0"/>
          </a:p>
        </p:txBody>
      </p:sp>
    </p:spTree>
    <p:extLst>
      <p:ext uri="{BB962C8B-B14F-4D97-AF65-F5344CB8AC3E}">
        <p14:creationId xmlns:p14="http://schemas.microsoft.com/office/powerpoint/2010/main" val="254631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476672"/>
            <a:ext cx="8229600" cy="5976664"/>
          </a:xfrm>
        </p:spPr>
        <p:txBody>
          <a:bodyPr/>
          <a:lstStyle/>
          <a:p>
            <a:pPr marL="0" indent="0" algn="just">
              <a:spcBef>
                <a:spcPts val="0"/>
              </a:spcBef>
              <a:buNone/>
            </a:pPr>
            <a:r>
              <a:rPr lang="sk-SK" sz="2800" dirty="0" smtClean="0"/>
              <a:t>Na účely určenia tohto druhu poklesu je možné jeho </a:t>
            </a:r>
            <a:r>
              <a:rPr lang="sk-SK" sz="2800" u="sng" dirty="0" smtClean="0"/>
              <a:t>zvýšenie max. o 10% bodov</a:t>
            </a:r>
            <a:r>
              <a:rPr lang="sk-SK" sz="2800" dirty="0" smtClean="0"/>
              <a:t> najmä vzhľadom na dosiahnuté vzdelanie, pracovné skúsenosti či rekvalifikáciu (odporúčania zákonodarcu uvedené § 71 ods. 4 až 6 Zákona o sociálnom poistení....</a:t>
            </a:r>
            <a:r>
              <a:rPr lang="sk-SK" sz="2800" i="1" dirty="0" smtClean="0"/>
              <a:t>pokles schopnosti vykonávať zárobkovú činnosť sa posudzuje (okrem najzávažnejšieho zdravotného postihnutia) ..., pričom sa prihliada na zostávajúcu schopnosť vykonávať zárobkovú činnosť, zostávajúcu schopnosť prípravy na povolanie, možnosti poskytnutia pracovnej rehabilitácie alebo rekvalifikácie</a:t>
            </a:r>
            <a:r>
              <a:rPr lang="sk-SK" sz="2800" dirty="0" smtClean="0"/>
              <a:t>).  </a:t>
            </a:r>
          </a:p>
          <a:p>
            <a:pPr algn="just">
              <a:buFontTx/>
              <a:buChar char="-"/>
            </a:pPr>
            <a:endParaRPr lang="sk-SK" sz="2800" dirty="0" smtClean="0"/>
          </a:p>
          <a:p>
            <a:pPr marL="0" indent="0" algn="just">
              <a:buNone/>
            </a:pPr>
            <a:endParaRPr lang="sk-SK" sz="2800" dirty="0"/>
          </a:p>
          <a:p>
            <a:pPr marL="0" indent="0" algn="just">
              <a:buNone/>
            </a:pPr>
            <a:r>
              <a:rPr lang="sk-SK" sz="2800" dirty="0" smtClean="0"/>
              <a:t> </a:t>
            </a:r>
            <a:endParaRPr lang="sk-SK" sz="2800" dirty="0"/>
          </a:p>
        </p:txBody>
      </p:sp>
    </p:spTree>
    <p:extLst>
      <p:ext uri="{BB962C8B-B14F-4D97-AF65-F5344CB8AC3E}">
        <p14:creationId xmlns:p14="http://schemas.microsoft.com/office/powerpoint/2010/main" val="761420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1196752"/>
            <a:ext cx="8229600" cy="4929411"/>
          </a:xfrm>
        </p:spPr>
        <p:txBody>
          <a:bodyPr/>
          <a:lstStyle/>
          <a:p>
            <a:pPr marL="0" indent="0" algn="just">
              <a:spcBef>
                <a:spcPts val="0"/>
              </a:spcBef>
              <a:buNone/>
            </a:pPr>
            <a:r>
              <a:rPr lang="sk-SK" sz="2800" dirty="0" smtClean="0"/>
              <a:t>„konzumáciu“ profesijného poklesu pracovnej schopnosti všeobecným poklesom schopnosti vykonávať zárobkovú činnosť nepovažujeme za systémovo správnu (</a:t>
            </a:r>
            <a:r>
              <a:rPr lang="sk-SK" sz="2800" i="1" dirty="0" smtClean="0"/>
              <a:t>napr. môže  nastať situácia PÚ poberateľa invalidného dôchodku bez nároku na výplatu úrazovej renty</a:t>
            </a:r>
            <a:r>
              <a:rPr lang="sk-SK" sz="2800" dirty="0" smtClean="0"/>
              <a:t>). Tento prístup by bol akceptovateľný za predpokladu zmeny definície invalidity („pri porovnaní so zdravou osobou s podobným vzdelaním a odbornými skúsenosťami“ (</a:t>
            </a:r>
            <a:r>
              <a:rPr lang="sk-SK" sz="2800" i="1" dirty="0" smtClean="0"/>
              <a:t>Holandsko či Rakúsko</a:t>
            </a:r>
            <a:r>
              <a:rPr lang="sk-SK" sz="2800" dirty="0" smtClean="0"/>
              <a:t>)). </a:t>
            </a:r>
            <a:r>
              <a:rPr lang="sk-SK" sz="2400" dirty="0" smtClean="0"/>
              <a:t>Súčasné riešenie súbehu úrazovej renty a invalidného dôchodku nie je správne aj vzhľadom na ďalšie výpočtové parametre oboch dávok (POMB; ODP</a:t>
            </a:r>
            <a:r>
              <a:rPr lang="sk-SK" sz="2400" dirty="0" smtClean="0"/>
              <a:t>) a aj s ohľadom na príspevky na starobné poistenie platené Sociálnou poisťovňou za poberateľov úrazovej renty.,</a:t>
            </a:r>
            <a:endParaRPr lang="sk-SK" sz="2400" dirty="0" smtClean="0"/>
          </a:p>
          <a:p>
            <a:pPr marL="0" indent="0" algn="just">
              <a:spcBef>
                <a:spcPts val="0"/>
              </a:spcBef>
              <a:buNone/>
            </a:pPr>
            <a:endParaRPr lang="sk-SK" sz="2800" dirty="0"/>
          </a:p>
        </p:txBody>
      </p:sp>
    </p:spTree>
    <p:extLst>
      <p:ext uri="{BB962C8B-B14F-4D97-AF65-F5344CB8AC3E}">
        <p14:creationId xmlns:p14="http://schemas.microsoft.com/office/powerpoint/2010/main" val="2104342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lstStyle/>
          <a:p>
            <a:r>
              <a:rPr lang="sk-SK" dirty="0" smtClean="0"/>
              <a:t>Úrazová renta</a:t>
            </a:r>
            <a:endParaRPr lang="sk-SK" dirty="0"/>
          </a:p>
        </p:txBody>
      </p:sp>
      <p:sp>
        <p:nvSpPr>
          <p:cNvPr id="3" name="Zástupný symbol obsahu 2"/>
          <p:cNvSpPr>
            <a:spLocks noGrp="1"/>
          </p:cNvSpPr>
          <p:nvPr>
            <p:ph idx="1"/>
          </p:nvPr>
        </p:nvSpPr>
        <p:spPr>
          <a:xfrm>
            <a:off x="457200" y="1196752"/>
            <a:ext cx="8229600" cy="4929411"/>
          </a:xfrm>
        </p:spPr>
        <p:txBody>
          <a:bodyPr/>
          <a:lstStyle/>
          <a:p>
            <a:pPr algn="just">
              <a:spcBef>
                <a:spcPts val="0"/>
              </a:spcBef>
              <a:buFontTx/>
              <a:buChar char="-"/>
            </a:pPr>
            <a:r>
              <a:rPr lang="sk-SK" sz="2800" dirty="0" smtClean="0"/>
              <a:t>možné riešenie: jednotná definícia pracovnej neschopnosti (</a:t>
            </a:r>
            <a:r>
              <a:rPr lang="sk-SK" sz="1800" dirty="0" smtClean="0"/>
              <a:t>napr. Holandsko, Rumunsko</a:t>
            </a:r>
            <a:r>
              <a:rPr lang="sk-SK" sz="2800" dirty="0" smtClean="0"/>
              <a:t>) alebo čiastkové riešenie ponechania krátenia sumy úrazovej renty len pre prípad invalidity vyvolanej PÚ alebo </a:t>
            </a:r>
            <a:r>
              <a:rPr lang="sk-SK" sz="2800" dirty="0" err="1" smtClean="0"/>
              <a:t>ChzP</a:t>
            </a:r>
            <a:r>
              <a:rPr lang="sk-SK" sz="2800" dirty="0" smtClean="0"/>
              <a:t> (napr. Taliansko),</a:t>
            </a:r>
          </a:p>
          <a:p>
            <a:pPr algn="just">
              <a:spcBef>
                <a:spcPts val="0"/>
              </a:spcBef>
              <a:buFontTx/>
              <a:buChar char="-"/>
            </a:pPr>
            <a:r>
              <a:rPr lang="sk-SK" sz="2800" dirty="0" smtClean="0"/>
              <a:t>otázka opodstatnenosti organizácie </a:t>
            </a:r>
            <a:r>
              <a:rPr lang="sk-SK" sz="2800" dirty="0"/>
              <a:t>separátnej lekárskej posudkovej činnosti úrazového poistenia a dôchodkového poistenia,</a:t>
            </a:r>
          </a:p>
          <a:p>
            <a:pPr algn="just">
              <a:spcBef>
                <a:spcPts val="0"/>
              </a:spcBef>
              <a:buFontTx/>
              <a:buChar char="-"/>
            </a:pPr>
            <a:r>
              <a:rPr lang="sk-SK" sz="2800" dirty="0" smtClean="0"/>
              <a:t>náhradový </a:t>
            </a:r>
            <a:r>
              <a:rPr lang="sk-SK" sz="2800" dirty="0"/>
              <a:t>(kompenzačný) pomer úrazovej renty podľa </a:t>
            </a:r>
            <a:r>
              <a:rPr lang="sk-SK" sz="2800" dirty="0" err="1"/>
              <a:t>ZoSP</a:t>
            </a:r>
            <a:r>
              <a:rPr lang="sk-SK" sz="2800" dirty="0"/>
              <a:t> a podľa EZSZ (aplikujúc úroveň sociálneho zabezpečenia požadovanú rev. ESCH</a:t>
            </a:r>
            <a:r>
              <a:rPr lang="sk-SK" sz="2800" dirty="0" smtClean="0"/>
              <a:t>),</a:t>
            </a:r>
            <a:endParaRPr lang="sk-SK" sz="2800" dirty="0"/>
          </a:p>
        </p:txBody>
      </p:sp>
    </p:spTree>
    <p:extLst>
      <p:ext uri="{BB962C8B-B14F-4D97-AF65-F5344CB8AC3E}">
        <p14:creationId xmlns:p14="http://schemas.microsoft.com/office/powerpoint/2010/main" val="3075053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Cvicenia PSZ">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Cvicenia PSZ</Template>
  <TotalTime>1430</TotalTime>
  <Words>797</Words>
  <Application>Microsoft Office PowerPoint</Application>
  <PresentationFormat>Prezentácia na obrazovke (4:3)</PresentationFormat>
  <Paragraphs>46</Paragraphs>
  <Slides>13</Slides>
  <Notes>0</Notes>
  <HiddenSlides>0</HiddenSlides>
  <MMClips>0</MMClips>
  <ScaleCrop>false</ScaleCrop>
  <HeadingPairs>
    <vt:vector size="4" baseType="variant">
      <vt:variant>
        <vt:lpstr>Motív</vt:lpstr>
      </vt:variant>
      <vt:variant>
        <vt:i4>1</vt:i4>
      </vt:variant>
      <vt:variant>
        <vt:lpstr>Nadpisy snímok</vt:lpstr>
      </vt:variant>
      <vt:variant>
        <vt:i4>13</vt:i4>
      </vt:variant>
    </vt:vector>
  </HeadingPairs>
  <TitlesOfParts>
    <vt:vector size="14" baseType="lpstr">
      <vt:lpstr>Cvicenia PSZ</vt:lpstr>
      <vt:lpstr>Úrazové poistenie a invalidita</vt:lpstr>
      <vt:lpstr>Dávkové vzťahy pri odškodňovaní pracovných úrazov a chorôb z povolania</vt:lpstr>
      <vt:lpstr>Základná charakteristika</vt:lpstr>
      <vt:lpstr>Základná charakteristika</vt:lpstr>
      <vt:lpstr> Úrazová renta –dávková schéma </vt:lpstr>
      <vt:lpstr>Prezentácia programu PowerPoint</vt:lpstr>
      <vt:lpstr>Prezentácia programu PowerPoint</vt:lpstr>
      <vt:lpstr>Úrazová renta</vt:lpstr>
      <vt:lpstr>Úrazová renta</vt:lpstr>
      <vt:lpstr>Úrazová renta</vt:lpstr>
      <vt:lpstr>Úrazová renta</vt:lpstr>
      <vt:lpstr>Úrazová renta</vt:lpstr>
      <vt:lpstr>Úrazová renta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Úrazové poistenie a invalidita</dc:title>
  <dc:creator>Milos</dc:creator>
  <cp:lastModifiedBy>Milos</cp:lastModifiedBy>
  <cp:revision>65</cp:revision>
  <dcterms:created xsi:type="dcterms:W3CDTF">2014-09-08T09:27:24Z</dcterms:created>
  <dcterms:modified xsi:type="dcterms:W3CDTF">2014-09-10T06:19:58Z</dcterms:modified>
</cp:coreProperties>
</file>