
<file path=[Content_Types].xml><?xml version="1.0" encoding="utf-8"?>
<Types xmlns="http://schemas.openxmlformats.org/package/2006/content-types">
  <Default Extension="rels" ContentType="application/vnd.openxmlformats-package.relationships+xml"/>
  <Default Extension="fntdata" ContentType="application/x-fontdata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Libre Franklin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LibreFranklin-bold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1.xml"/><Relationship Id="rId12" Type="http://schemas.openxmlformats.org/officeDocument/2006/relationships/slide" Target="slides/slide8.xml"/><Relationship Id="rId17" Type="http://schemas.openxmlformats.org/officeDocument/2006/relationships/font" Target="fonts/LibreFranklin-regular.fntdata"/><Relationship Id="rId7" Type="http://schemas.openxmlformats.org/officeDocument/2006/relationships/slide" Target="slides/slide3.xml"/><Relationship Id="rId20" Type="http://schemas.openxmlformats.org/officeDocument/2006/relationships/font" Target="fonts/LibreFranklin-boldItalic.fntdata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23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font" Target="fonts/LibreFranklin-italic.fntdata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8624d0021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8624d0021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á snímka" showMasterSp="0" type="title">
  <p:cSld name="TITLE">
    <p:bg>
      <p:bgPr>
        <a:solidFill>
          <a:schemeClr val="lt2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1915128" y="1788454"/>
            <a:ext cx="8361229" cy="20982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Font typeface="Libre Franklin"/>
              <a:buNone/>
              <a:defRPr sz="7200" cap="none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2679906" y="3956279"/>
            <a:ext cx="6831673" cy="1086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sz="2300"/>
            </a:lvl1pPr>
            <a:lvl2pPr lvl="1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752858" y="6453386"/>
            <a:ext cx="1607944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2584054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9" name="Google Shape;19;p2"/>
            <p:cNvSpPr/>
            <p:nvPr/>
          </p:nvSpPr>
          <p:spPr>
            <a:xfrm>
              <a:off x="8151962" y="1685652"/>
              <a:ext cx="3275013" cy="4408488"/>
            </a:xfrm>
            <a:custGeom>
              <a:rect b="b" l="l" r="r" t="t"/>
              <a:pathLst>
                <a:path extrusionOk="0"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rect b="b" l="l" r="r" t="t"/>
              <a:pathLst>
                <a:path extrusionOk="0"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zvislý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4386263" y="-719137"/>
            <a:ext cx="3571875" cy="96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vislý nadpis a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7757822" y="2462895"/>
            <a:ext cx="5243244" cy="15657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2839799" y="-844042"/>
            <a:ext cx="5243244" cy="8179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1pPr>
            <a:lvl2pPr indent="-3429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lavička sekcie" showMasterSp="0" type="secHead">
  <p:cSld name="SECTION_HEADER"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65025" y="1301360"/>
            <a:ext cx="9612971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200"/>
              <a:buFont typeface="Libre Franklin"/>
              <a:buNone/>
              <a:defRPr sz="7200" cap="none">
                <a:solidFill>
                  <a:schemeClr val="l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65025" y="4216328"/>
            <a:ext cx="9612971" cy="1143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738908" y="6453386"/>
            <a:ext cx="1622409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584312" y="6453386"/>
            <a:ext cx="7023377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9830683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  <p:sp>
        <p:nvSpPr>
          <p:cNvPr id="33" name="Google Shape;33;p4" title="Crop Mark"/>
          <p:cNvSpPr/>
          <p:nvPr/>
        </p:nvSpPr>
        <p:spPr>
          <a:xfrm>
            <a:off x="8151962" y="1685652"/>
            <a:ext cx="3275013" cy="4408488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1371600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6525403" y="2285999"/>
            <a:ext cx="4447786" cy="358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anie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371600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1371600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6525014" y="2340864"/>
            <a:ext cx="444398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b="0" sz="3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6525014" y="3305207"/>
            <a:ext cx="4443984" cy="25621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>
                <a:solidFill>
                  <a:schemeClr val="dk2"/>
                </a:solidFill>
              </a:defRPr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</a:defRPr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>
                <a:solidFill>
                  <a:schemeClr val="dk2"/>
                </a:solidFill>
              </a:defRPr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6pPr>
            <a:lvl7pPr indent="-3429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/>
            </a:lvl7pPr>
            <a:lvl8pPr indent="-3429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/>
            </a:lvl8pPr>
            <a:lvl9pPr indent="-3429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n nadpis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a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popisom" showMasterSp="0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9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6256020" y="685801"/>
            <a:ext cx="5212080" cy="5175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Char char="■"/>
              <a:defRPr sz="2000"/>
            </a:lvl1pPr>
            <a:lvl2pPr indent="-355600" lvl="1" marL="914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/>
            </a:lvl3pPr>
            <a:lvl4pPr indent="-3429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  <a:defRPr sz="1800"/>
            </a:lvl4pPr>
            <a:lvl5pPr indent="-3302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5pPr>
            <a:lvl6pPr indent="-3302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6pPr>
            <a:lvl7pPr indent="-3302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/>
            </a:lvl7pPr>
            <a:lvl8pPr indent="-3302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–"/>
              <a:defRPr sz="1600"/>
            </a:lvl8pPr>
            <a:lvl9pPr indent="-3302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600"/>
              <a:buChar char="■"/>
              <a:defRPr sz="16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723900" y="2856344"/>
            <a:ext cx="3855720" cy="3011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  <p:sp>
        <p:nvSpPr>
          <p:cNvPr id="67" name="Google Shape;67;p9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ok s popisom" showMasterSp="0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0"/>
          <p:cNvSpPr txBox="1"/>
          <p:nvPr>
            <p:ph type="title"/>
          </p:nvPr>
        </p:nvSpPr>
        <p:spPr>
          <a:xfrm>
            <a:off x="723900" y="685800"/>
            <a:ext cx="3855720" cy="2157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ibre Franklin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/>
          <p:nvPr>
            <p:ph idx="2" type="pic"/>
          </p:nvPr>
        </p:nvSpPr>
        <p:spPr>
          <a:xfrm>
            <a:off x="5532120" y="0"/>
            <a:ext cx="6659880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0"/>
          <p:cNvSpPr txBox="1"/>
          <p:nvPr>
            <p:ph idx="1" type="body"/>
          </p:nvPr>
        </p:nvSpPr>
        <p:spPr>
          <a:xfrm>
            <a:off x="723900" y="2855968"/>
            <a:ext cx="3855720" cy="30114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4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0"/>
          <p:cNvSpPr txBox="1"/>
          <p:nvPr>
            <p:ph idx="10" type="dt"/>
          </p:nvPr>
        </p:nvSpPr>
        <p:spPr>
          <a:xfrm>
            <a:off x="72390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1" type="ftr"/>
          </p:nvPr>
        </p:nvSpPr>
        <p:spPr>
          <a:xfrm>
            <a:off x="2205945" y="6453386"/>
            <a:ext cx="2373675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idx="12" type="sldNum"/>
          </p:nvPr>
        </p:nvSpPr>
        <p:spPr>
          <a:xfrm>
            <a:off x="9883140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algn="r">
              <a:spcBef>
                <a:spcPts val="0"/>
              </a:spcBef>
              <a:buNone/>
              <a:defRPr sz="12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  <p:sp>
        <p:nvSpPr>
          <p:cNvPr id="76" name="Google Shape;76;p10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  <a:defRPr b="0" i="0" sz="4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4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■"/>
              <a:defRPr b="0" i="0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55600" lvl="1" marL="914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Char char="–"/>
              <a:defRPr b="0" i="1" sz="20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42900" lvl="2" marL="1371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■"/>
              <a:defRPr b="0" i="0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42900" lvl="3" marL="18288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Char char="–"/>
              <a:defRPr b="0" i="1" sz="18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30200" lvl="4" marL="22860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■"/>
              <a:defRPr b="0" i="0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30200" lvl="5" marL="27432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Libre Franklin"/>
              <a:buChar char="–"/>
              <a:defRPr b="0" i="1" sz="16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317500" lvl="6" marL="32004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317500" lvl="7" marL="3657600" marR="0" rtl="0" algn="l">
              <a:lnSpc>
                <a:spcPct val="94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317500" lvl="8" marL="4114800" marR="0" rtl="0" algn="l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k-SK"/>
              <a:t>‹#›</a:t>
            </a:fld>
            <a:endParaRPr/>
          </a:p>
        </p:txBody>
      </p:sp>
      <p:sp>
        <p:nvSpPr>
          <p:cNvPr id="11" name="Google Shape;11;p1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1915129" y="1788454"/>
            <a:ext cx="8149621" cy="233904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800"/>
              <a:buFont typeface="Libre Franklin"/>
              <a:buNone/>
            </a:pPr>
            <a:r>
              <a:rPr b="1" lang="sk-SK" sz="8800"/>
              <a:t>MIZOGÝNIA NA SLOVENSKU</a:t>
            </a:r>
            <a:endParaRPr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2424738" y="4943945"/>
            <a:ext cx="7130400" cy="4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lang="sk-SK"/>
              <a:t>ONLINE PRIESKUM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RIEŠENÍM JE KOLEKTÍVNA ZODPOVEDNOSŤ</a:t>
            </a:r>
            <a:br>
              <a:rPr b="1" lang="sk-SK"/>
            </a:br>
            <a:endParaRPr b="1"/>
          </a:p>
        </p:txBody>
      </p:sp>
      <p:sp>
        <p:nvSpPr>
          <p:cNvPr id="150" name="Google Shape;150;p22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88.9% respondentov verí v pomoc vzdelávania a prevencie</a:t>
            </a:r>
            <a:endParaRPr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Hlavné subjekty, ktoré by mali byť zapojené do boja proti mizogýnii: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Spoločnosť ako celok: 93.5% (nie samostatne muži - možnosť)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Školy: 72.1%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Médiá: 67.8%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Vláda: 61.4%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ZHRNUTIE</a:t>
            </a:r>
            <a:endParaRPr/>
          </a:p>
        </p:txBody>
      </p:sp>
      <p:sp>
        <p:nvSpPr>
          <p:cNvPr id="156" name="Google Shape;156;p23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Vysoká podiel</a:t>
            </a:r>
            <a:r>
              <a:rPr lang="sk-SK" sz="2300"/>
              <a:t>: 66% respondentov sa s mizogýniou priamo stretlo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Široké chápanie</a:t>
            </a:r>
            <a:r>
              <a:rPr lang="sk-SK" sz="2300"/>
              <a:t>: Vnímaná aj ako každodenné, nenásilné správanie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Hlavné miesta výskytu</a:t>
            </a:r>
            <a:r>
              <a:rPr lang="sk-SK" sz="2300"/>
              <a:t>: Verejný priestor a internet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Hlboký dopad</a:t>
            </a:r>
            <a:r>
              <a:rPr lang="sk-SK" sz="2300"/>
              <a:t>: Negatívne psychické dôsledky pre obete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Potreba systémového riešenia</a:t>
            </a:r>
            <a:r>
              <a:rPr lang="sk-SK" sz="2300"/>
              <a:t>: Spoločná zodpovednosť škôl, médií, vlády a celej spoločnosti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Nebezpečný online priestor</a:t>
            </a:r>
            <a:r>
              <a:rPr lang="sk-SK" sz="2300"/>
              <a:t>: Internet nie je vnímaný ako bezpečné miesto pre dievčatá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24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62" name="Google Shape;162;p24"/>
            <p:cNvSpPr/>
            <p:nvPr/>
          </p:nvSpPr>
          <p:spPr>
            <a:xfrm>
              <a:off x="8151962" y="1685652"/>
              <a:ext cx="3275013" cy="4408488"/>
            </a:xfrm>
            <a:custGeom>
              <a:rect b="b" l="l" r="r" t="t"/>
              <a:pathLst>
                <a:path extrusionOk="0"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163" name="Google Shape;163;p24"/>
            <p:cNvSpPr/>
            <p:nvPr/>
          </p:nvSpPr>
          <p:spPr>
            <a:xfrm rot="10800000">
              <a:off x="752858" y="744469"/>
              <a:ext cx="3275668" cy="4408488"/>
            </a:xfrm>
            <a:custGeom>
              <a:rect b="b" l="l" r="r" t="t"/>
              <a:pathLst>
                <a:path extrusionOk="0"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4" name="Google Shape;164;p2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5" name="Google Shape;165;p24"/>
          <p:cNvSpPr/>
          <p:nvPr/>
        </p:nvSpPr>
        <p:spPr>
          <a:xfrm flipH="1" rot="5400000">
            <a:off x="1730653" y="-921117"/>
            <a:ext cx="1756584" cy="4408488"/>
          </a:xfrm>
          <a:custGeom>
            <a:rect b="b" l="l" r="r" t="t"/>
            <a:pathLst>
              <a:path extrusionOk="0" h="4408488" w="1756584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6" name="Google Shape;166;p24"/>
          <p:cNvSpPr/>
          <p:nvPr/>
        </p:nvSpPr>
        <p:spPr>
          <a:xfrm flipH="1" rot="-5400000">
            <a:off x="8673443" y="2182330"/>
            <a:ext cx="1755930" cy="4408488"/>
          </a:xfrm>
          <a:custGeom>
            <a:rect b="b" l="l" r="r" t="t"/>
            <a:pathLst>
              <a:path extrusionOk="0" h="4408488" w="1755930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67" name="Google Shape;167;p24"/>
          <p:cNvSpPr txBox="1"/>
          <p:nvPr>
            <p:ph type="title"/>
          </p:nvPr>
        </p:nvSpPr>
        <p:spPr>
          <a:xfrm>
            <a:off x="857250" y="1705043"/>
            <a:ext cx="9745692" cy="378754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800"/>
              <a:buFont typeface="Libre Franklin"/>
              <a:buNone/>
            </a:pPr>
            <a:r>
              <a:rPr b="1" lang="sk-SK" sz="8800" cap="none"/>
              <a:t>ĎAKUJEM ZA </a:t>
            </a:r>
            <a:br>
              <a:rPr b="1" lang="sk-SK" sz="8800" cap="none"/>
            </a:br>
            <a:r>
              <a:rPr b="1" lang="sk-SK" sz="8800" cap="none"/>
              <a:t>POZORNOSŤ  </a:t>
            </a:r>
            <a:br>
              <a:rPr b="1" lang="sk-SK" sz="8800" cap="none"/>
            </a:br>
            <a:endParaRPr b="1" sz="8800" cap="none"/>
          </a:p>
        </p:txBody>
      </p:sp>
      <p:sp>
        <p:nvSpPr>
          <p:cNvPr id="168" name="Google Shape;168;p24"/>
          <p:cNvSpPr/>
          <p:nvPr/>
        </p:nvSpPr>
        <p:spPr>
          <a:xfrm>
            <a:off x="2" y="6453386"/>
            <a:ext cx="12191998" cy="40461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69" name="Google Shape;169;p24"/>
          <p:cNvSpPr txBox="1"/>
          <p:nvPr/>
        </p:nvSpPr>
        <p:spPr>
          <a:xfrm flipH="1">
            <a:off x="7347163" y="5360727"/>
            <a:ext cx="4408488" cy="877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7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Autorka výzkumu: Jana Herák Bc. - Absolventka v odbore Kriminológia </a:t>
            </a:r>
            <a:endParaRPr sz="17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sk-SK" sz="17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na Univerzite v Južnom Walese</a:t>
            </a:r>
            <a:endParaRPr sz="17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METODOLÓGIA</a:t>
            </a:r>
            <a:endParaRPr b="1"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Forma</a:t>
            </a:r>
            <a:r>
              <a:rPr lang="sk-SK" sz="2300"/>
              <a:t> – ONLINE dotazník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Počet respondentov</a:t>
            </a:r>
            <a:r>
              <a:rPr lang="sk-SK" sz="2300"/>
              <a:t> – 758 platných odpovedí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Pohlavie</a:t>
            </a:r>
            <a:r>
              <a:rPr lang="sk-SK" sz="2300"/>
              <a:t> – Ženy (80.8%), Muži (19.2%)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Vek</a:t>
            </a:r>
            <a:r>
              <a:rPr lang="sk-SK" sz="2300"/>
              <a:t> – Najpočetnejšie skupiny 35-44 rokov (30%) a 45-54 rokov (28.8%)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Vzdelanie</a:t>
            </a:r>
            <a:r>
              <a:rPr lang="sk-SK" sz="2300"/>
              <a:t> - Vysoká škola (81.6%)  </a:t>
            </a:r>
            <a:endParaRPr sz="2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/>
              <a:t>NEPOZNALI POJEM, NEVYPLNILI</a:t>
            </a:r>
            <a:endParaRPr b="1"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 sz="9200">
                <a:solidFill>
                  <a:schemeClr val="dk1"/>
                </a:solidFill>
              </a:rPr>
              <a:t>Otvorili dotazník:</a:t>
            </a:r>
            <a:endParaRPr sz="9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 sz="9200">
                <a:solidFill>
                  <a:srgbClr val="262627"/>
                </a:solidFill>
              </a:rPr>
              <a:t>1 391</a:t>
            </a:r>
            <a:endParaRPr b="1" sz="9200">
              <a:solidFill>
                <a:srgbClr val="262627"/>
              </a:solidFill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 sz="9200">
                <a:solidFill>
                  <a:schemeClr val="dk1"/>
                </a:solidFill>
              </a:rPr>
              <a:t>Začali s dotazníkom</a:t>
            </a:r>
            <a:r>
              <a:rPr lang="sk-SK" sz="7350">
                <a:solidFill>
                  <a:schemeClr val="dk1"/>
                </a:solidFill>
              </a:rPr>
              <a:t>:</a:t>
            </a:r>
            <a:endParaRPr sz="735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 sz="9200">
                <a:solidFill>
                  <a:srgbClr val="262627"/>
                </a:solidFill>
              </a:rPr>
              <a:t>1 023</a:t>
            </a:r>
            <a:endParaRPr b="1" sz="9200">
              <a:solidFill>
                <a:srgbClr val="262627"/>
              </a:solidFill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k-SK" sz="9200">
                <a:solidFill>
                  <a:schemeClr val="dk1"/>
                </a:solidFill>
              </a:rPr>
              <a:t>Submitovalo (dokončilo):</a:t>
            </a:r>
            <a:endParaRPr sz="92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sk-SK" sz="9200">
                <a:solidFill>
                  <a:srgbClr val="262627"/>
                </a:solidFill>
              </a:rPr>
              <a:t>758</a:t>
            </a:r>
            <a:endParaRPr b="1" sz="9200">
              <a:solidFill>
                <a:srgbClr val="262627"/>
              </a:solidFill>
            </a:endParaRPr>
          </a:p>
          <a:p>
            <a:pPr indent="0" lvl="0" marL="0" rtl="0" algn="l">
              <a:spcBef>
                <a:spcPts val="1000"/>
              </a:spcBef>
              <a:spcAft>
                <a:spcPts val="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KĽÚČOVÉ ZISTENIE Č.1</a:t>
            </a:r>
            <a:br>
              <a:rPr b="1" lang="sk-SK"/>
            </a:br>
            <a:r>
              <a:rPr lang="sk-SK" sz="3600"/>
              <a:t>VYSOKÉ POVEDOMIE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Slovo “mizogýnia” nie je verejnosti cudzie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78%</a:t>
            </a:r>
            <a:r>
              <a:rPr lang="sk-SK" sz="2300"/>
              <a:t> respondentov vie presne, čo znamená pojem mizogýnia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b="1" lang="sk-SK" sz="2300"/>
              <a:t>91% </a:t>
            </a:r>
            <a:r>
              <a:rPr lang="sk-SK" sz="2300"/>
              <a:t>respondetov sa s pojmom stretlo</a:t>
            </a:r>
            <a:endParaRPr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Libre Franklin"/>
              <a:buNone/>
            </a:pPr>
            <a:r>
              <a:rPr b="1" lang="sk-SK" sz="4900"/>
              <a:t>KĽÚČOVÉ ZISTENIE Č.2</a:t>
            </a:r>
            <a:br>
              <a:rPr lang="sk-SK"/>
            </a:br>
            <a:r>
              <a:rPr lang="sk-SK" sz="4000"/>
              <a:t>ČO POVAŽUJEME ZA MIZOGÝNIU?</a:t>
            </a:r>
            <a:br>
              <a:rPr lang="sk-SK"/>
            </a:br>
            <a:r>
              <a:rPr lang="sk-SK"/>
              <a:t> </a:t>
            </a:r>
            <a:br>
              <a:rPr lang="sk-SK"/>
            </a:b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b="1" lang="sk-SK" sz="2300"/>
              <a:t>Top formy vnímaného mizogýnneho správania: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Urážlivé výrazy: 82.1%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Kritizovanie žien (vzhľad, sexualita v online priestore): 72.6%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Nevhodné komentáre na verejnosti: 72.5%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Nedbalé vtipy: 67.3%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Prerušovanie žien (tzv. "mansplaining"): 65.8%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Fyzické násilie označilo ako mizogynné "len" 56.2% – verejnosť vníma mizogýniu komplexnejšie.</a:t>
            </a:r>
            <a:endParaRPr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Libre Franklin"/>
              <a:buNone/>
            </a:pPr>
            <a:r>
              <a:rPr b="1" lang="sk-SK" sz="4900"/>
              <a:t>KĽÚČOVÉ ZISTENIE Č.3</a:t>
            </a:r>
            <a:br>
              <a:rPr b="1" lang="sk-SK"/>
            </a:br>
            <a:r>
              <a:rPr lang="sk-SK" sz="4000"/>
              <a:t>ROZSIAHLE OSOBNÉ SKÚSENOSTI</a:t>
            </a:r>
            <a:br>
              <a:rPr b="1" lang="sk-SK"/>
            </a:br>
            <a:endParaRPr/>
          </a:p>
        </p:txBody>
      </p:sp>
      <p:sp>
        <p:nvSpPr>
          <p:cNvPr id="124" name="Google Shape;124;p18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S mizogýniou sa stretla väčšina respondentov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Celkovo zažilo alebo bolo svedkom: 66% 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Voči sebe aj inému človeku: 30.4%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Iba voči sebe: 9%</a:t>
            </a:r>
            <a:endParaRPr sz="23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SzPts val="2300"/>
              <a:buChar char="■"/>
            </a:pPr>
            <a:r>
              <a:rPr lang="sk-SK" sz="2300"/>
              <a:t>Nezažilo žiadnu formu mizogýnie: 18,5% (tam sú muži)</a:t>
            </a:r>
            <a:endParaRPr sz="2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VÝSKYT MIZOGÝNIE</a:t>
            </a:r>
            <a:endParaRPr/>
          </a:p>
        </p:txBody>
      </p:sp>
      <p:sp>
        <p:nvSpPr>
          <p:cNvPr id="130" name="Google Shape;130;p19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Na verejnosti: 72.4%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Na internete: 69.1%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V médiách: 55.3%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V práci: 49.3%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Menej často: doma (21.4%) a v škole (19.4%)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DOPAD NA PSYCHIKU A REAKCIE</a:t>
            </a:r>
            <a:br>
              <a:rPr lang="sk-SK"/>
            </a:br>
            <a:r>
              <a:rPr lang="sk-SK" sz="3600"/>
              <a:t>MIZOGÝNIA ZANECHÁVA STOPY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1371600" y="2063750"/>
            <a:ext cx="3803650" cy="4476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rPr b="1" lang="sk-SK" sz="2300"/>
              <a:t>DOPAD</a:t>
            </a:r>
            <a:endParaRPr b="1" sz="2300"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Nepríjemné pocity (hnev, smútok): 79.8%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Cítili sa ohrozené: 28%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Zmena správania/vzhľadu: 23%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Začali sa vyhýbať určitým miestam: 14.3%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Izolovali sa od ľudí: 7.3%</a:t>
            </a:r>
            <a:endParaRPr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</p:txBody>
      </p:sp>
      <p:sp>
        <p:nvSpPr>
          <p:cNvPr id="137" name="Google Shape;137;p20"/>
          <p:cNvSpPr txBox="1"/>
          <p:nvPr/>
        </p:nvSpPr>
        <p:spPr>
          <a:xfrm>
            <a:off x="5852583" y="2063750"/>
            <a:ext cx="3803650" cy="4476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69748" lvl="0" marL="384048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697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ibre Franklin"/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7048" lvl="0" marL="384048" marR="0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ibre Franklin"/>
              <a:buNone/>
            </a:pPr>
            <a:r>
              <a:t/>
            </a:r>
            <a:endParaRPr b="0" i="0" sz="2000" u="none" cap="none" strike="noStrike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138" name="Google Shape;138;p20"/>
          <p:cNvSpPr txBox="1"/>
          <p:nvPr/>
        </p:nvSpPr>
        <p:spPr>
          <a:xfrm>
            <a:off x="5684308" y="2063750"/>
            <a:ext cx="4317000" cy="42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Libre Franklin"/>
              <a:buNone/>
            </a:pPr>
            <a:r>
              <a:rPr b="1" i="0" lang="sk-SK" sz="2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REAKCIE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▪"/>
            </a:pPr>
            <a:r>
              <a:rPr b="0" i="0" lang="sk-SK" sz="2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Vyhýbali sa páchateľovi: 45.3%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▪"/>
            </a:pPr>
            <a:r>
              <a:rPr b="0" i="0" lang="sk-SK" sz="2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Konfrontovali páchateľa: 44.4%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▪"/>
            </a:pPr>
            <a:r>
              <a:rPr b="0" i="0" lang="sk-SK" sz="2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Pomohli obeti: 27.4%</a:t>
            </a:r>
            <a:endParaRPr/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Noto Sans Symbols"/>
              <a:buChar char="▪"/>
            </a:pPr>
            <a:r>
              <a:rPr b="0" i="0" lang="sk-SK" sz="23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Nahlásili incident: 9.4%</a:t>
            </a:r>
            <a:endParaRPr b="0" i="0" sz="2300" u="none" cap="none" strike="noStrike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-342900" lvl="0" marL="342900" marR="0" rtl="0" algn="l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Libre Franklin"/>
              <a:buChar char="▪"/>
            </a:pPr>
            <a:r>
              <a:rPr lang="sk-SK" sz="2300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Nepovažujú za problém: 20,6%</a:t>
            </a:r>
            <a:endParaRPr sz="2300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Libre Franklin"/>
              <a:buNone/>
            </a:pPr>
            <a:r>
              <a:rPr b="1" lang="sk-SK"/>
              <a:t>JE INTERNET BEZPEČNÝ PRE MLADÉ ŽENY? </a:t>
            </a:r>
            <a:endParaRPr/>
          </a:p>
        </p:txBody>
      </p:sp>
      <p:sp>
        <p:nvSpPr>
          <p:cNvPr id="144" name="Google Shape;144;p21"/>
          <p:cNvSpPr txBox="1"/>
          <p:nvPr>
            <p:ph idx="1" type="body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84048" lvl="0" marL="384048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62,5% respondentov vníma internet ako nebezpečné miesto pre mladé ženy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32.5% respondentov vníma internet ako bezpečné miesto v prípade prijatia určitých opatrení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Prevažujúca väčšina (95%) vníma internet ako viac-menej nebezpečné prostredie pre mladé ženy</a:t>
            </a:r>
            <a:endParaRPr/>
          </a:p>
          <a:p>
            <a:pPr indent="-384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</a:pPr>
            <a:r>
              <a:rPr lang="sk-SK" sz="2300"/>
              <a:t>Len zlomok považuje súčasný stav za bezproblémový</a:t>
            </a:r>
            <a:endParaRPr/>
          </a:p>
          <a:p>
            <a:pPr indent="-23799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</a:pPr>
            <a:r>
              <a:t/>
            </a:r>
            <a:endParaRPr sz="2300"/>
          </a:p>
          <a:p>
            <a:pPr indent="-2697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</a:pPr>
            <a:r>
              <a:t/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-257048" lvl="0" marL="384048" rtl="0" algn="l">
              <a:lnSpc>
                <a:spcPct val="94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rezanie">
  <a:themeElements>
    <a:clrScheme name="Crop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720A7872C41743A3D40B70B26B742C" ma:contentTypeVersion="0" ma:contentTypeDescription="Ein neues Dokument erstellen." ma:contentTypeScope="" ma:versionID="56f92f20a47c0cdb17a4b2a180b6d7d3">
  <xsd:schema xmlns:xsd="http://www.w3.org/2001/XMLSchema" xmlns:xs="http://www.w3.org/2001/XMLSchema" xmlns:p="http://schemas.microsoft.com/office/2006/metadata/properties" xmlns:ns2="d01fc10c-6e58-4dc3-87aa-fe91ca270258" targetNamespace="http://schemas.microsoft.com/office/2006/metadata/properties" ma:root="true" ma:fieldsID="be1f5aa105d623f7fa76c0f41e6eb827" ns2:_="">
    <xsd:import namespace="d01fc10c-6e58-4dc3-87aa-fe91ca2702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1fc10c-6e58-4dc3-87aa-fe91ca2702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1089B3-F855-4959-8395-9EF2AA335828}"/>
</file>

<file path=customXml/itemProps2.xml><?xml version="1.0" encoding="utf-8"?>
<ds:datastoreItem xmlns:ds="http://schemas.openxmlformats.org/officeDocument/2006/customXml" ds:itemID="{0B955767-DAB1-430A-B25E-B919EF8F6C23}"/>
</file>

<file path=customXml/itemProps3.xml><?xml version="1.0" encoding="utf-8"?>
<ds:datastoreItem xmlns:ds="http://schemas.openxmlformats.org/officeDocument/2006/customXml" ds:itemID="{2A0F4324-AAB8-4928-A8EC-26ADB396428A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0x0101006C720A7872C41743A3D40B70B26B742C</vt:lpwstr>
  </property>
</Properties>
</file>